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charts/chart3.xml" ContentType="application/vnd.openxmlformats-officedocument.drawingml.chart+xml"/>
  <Override PartName="/ppt/diagrams/quickStyle10.xml" ContentType="application/vnd.openxmlformats-officedocument.drawingml.diagramStyle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5" r:id="rId4"/>
    <p:sldId id="264" r:id="rId5"/>
    <p:sldId id="263" r:id="rId6"/>
    <p:sldId id="257" r:id="rId7"/>
    <p:sldId id="260" r:id="rId8"/>
    <p:sldId id="261" r:id="rId9"/>
    <p:sldId id="270" r:id="rId10"/>
    <p:sldId id="262" r:id="rId11"/>
    <p:sldId id="266" r:id="rId12"/>
    <p:sldId id="269" r:id="rId13"/>
    <p:sldId id="258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87" autoAdjust="0"/>
    <p:restoredTop sz="86480" autoAdjust="0"/>
  </p:normalViewPr>
  <p:slideViewPr>
    <p:cSldViewPr>
      <p:cViewPr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3;&#1048;&#1050;&#1048;&#1058;&#1048;&#1053;&#1040;\&#1041;&#1070;&#1044;&#1046;&#1045;&#1058;%202024\&#1073;&#1102;&#1076;&#1078;&#1077;&#1090;%20&#1076;&#1083;&#1103;%20&#1075;&#1088;&#1072;&#1078;&#1076;&#1072;&#1085;\&#1075;&#1088;&#1072;&#1092;&#1080;&#1082;&#1080;%20&#1073;&#1102;&#1076;&#1078;&#1077;&#1090;%2024%20&#8212;%20&#1082;&#1086;&#1087;&#1080;&#1103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41;&#1070;&#1044;&#1046;&#1045;&#1058;%202025\&#1056;&#1077;&#1096;&#1077;&#1085;&#1080;&#1077;%20&#1041;&#1102;&#1076;&#1078;&#1077;&#1090;%202025-2027\&#1041;&#1102;&#1076;&#1078;&#1077;&#1090;%20&#1076;&#1083;&#1103;%20&#1075;&#1088;&#1072;&#1078;&#1076;&#1072;&#1085;\&#1075;&#1088;&#1072;&#1092;&#1080;&#1082;&#1080;%20&#1073;&#1102;&#1076;&#1078;&#1077;&#1090;%2025%20&#8212;%20&#1082;&#1086;&#1087;&#1080;&#1103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3;&#1048;&#1050;&#1048;&#1058;&#1048;&#1053;&#1040;\&#1041;&#1070;&#1044;&#1046;&#1045;&#1058;%202024\&#1073;&#1102;&#1076;&#1078;&#1077;&#1090;%20&#1076;&#1083;&#1103;%20&#1075;&#1088;&#1072;&#1078;&#1076;&#1072;&#1085;\&#1075;&#1088;&#1072;&#1092;&#1080;&#1082;&#1080;%20&#1073;&#1102;&#1076;&#1078;&#1077;&#1090;%2024%20&#8212;%20&#1082;&#1086;&#1087;&#1080;&#1103;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53;&#1048;&#1050;&#1048;&#1058;&#1048;&#1053;&#1040;\&#1041;&#1070;&#1044;&#1046;&#1045;&#1058;%202024\&#1073;&#1102;&#1076;&#1078;&#1077;&#1090;%20&#1076;&#1083;&#1103;%20&#1075;&#1088;&#1072;&#1078;&#1076;&#1072;&#1085;\&#1075;&#1088;&#1072;&#1092;&#1080;&#1082;&#1080;%20&#1073;&#1102;&#1076;&#1078;&#1077;&#1090;%2024%20&#8212;%20&#1082;&#1086;&#1087;&#1080;&#110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3.9800995024875892E-2"/>
          <c:y val="0.11259000175613261"/>
          <c:w val="0.96019900497512722"/>
          <c:h val="0.5700337100957219"/>
        </c:manualLayout>
      </c:layout>
      <c:barChart>
        <c:barDir val="col"/>
        <c:grouping val="clustered"/>
        <c:ser>
          <c:idx val="0"/>
          <c:order val="0"/>
          <c:tx>
            <c:strRef>
              <c:f>'параметры бюд'!$A$2</c:f>
              <c:strCache>
                <c:ptCount val="1"/>
                <c:pt idx="0">
                  <c:v>ДОХОДЫ, всего, тыс. руб.</c:v>
                </c:pt>
              </c:strCache>
            </c:strRef>
          </c:tx>
          <c:dLbls>
            <c:showVal val="1"/>
          </c:dLbls>
          <c:cat>
            <c:strRef>
              <c:f>'параметры бюд'!$B$1:$E$1</c:f>
              <c:strCache>
                <c:ptCount val="4"/>
                <c:pt idx="0">
                  <c:v>2024год БЮДЖЕТ </c:v>
                </c:pt>
                <c:pt idx="1">
                  <c:v>2025 год ПРОЕКТ </c:v>
                </c:pt>
                <c:pt idx="2">
                  <c:v>2026 год ПРОЕКТ </c:v>
                </c:pt>
                <c:pt idx="3">
                  <c:v>2027 год ПРОЕКТ </c:v>
                </c:pt>
              </c:strCache>
            </c:strRef>
          </c:cat>
          <c:val>
            <c:numRef>
              <c:f>'параметры бюд'!$B$2:$E$2</c:f>
              <c:numCache>
                <c:formatCode>#,##0.0</c:formatCode>
                <c:ptCount val="4"/>
                <c:pt idx="0">
                  <c:v>360686.3</c:v>
                </c:pt>
                <c:pt idx="1">
                  <c:v>238261</c:v>
                </c:pt>
                <c:pt idx="2">
                  <c:v>171443.4</c:v>
                </c:pt>
                <c:pt idx="3">
                  <c:v>360848.1</c:v>
                </c:pt>
              </c:numCache>
            </c:numRef>
          </c:val>
        </c:ser>
        <c:ser>
          <c:idx val="1"/>
          <c:order val="1"/>
          <c:tx>
            <c:strRef>
              <c:f>'параметры бюд'!$A$3</c:f>
              <c:strCache>
                <c:ptCount val="1"/>
                <c:pt idx="0">
                  <c:v>РАСХОДЫ, всего, тыс. руб.</c:v>
                </c:pt>
              </c:strCache>
            </c:strRef>
          </c:tx>
          <c:dLbls>
            <c:showVal val="1"/>
          </c:dLbls>
          <c:cat>
            <c:strRef>
              <c:f>'параметры бюд'!$B$1:$E$1</c:f>
              <c:strCache>
                <c:ptCount val="4"/>
                <c:pt idx="0">
                  <c:v>2024год БЮДЖЕТ </c:v>
                </c:pt>
                <c:pt idx="1">
                  <c:v>2025 год ПРОЕКТ </c:v>
                </c:pt>
                <c:pt idx="2">
                  <c:v>2026 год ПРОЕКТ </c:v>
                </c:pt>
                <c:pt idx="3">
                  <c:v>2027 год ПРОЕКТ </c:v>
                </c:pt>
              </c:strCache>
            </c:strRef>
          </c:cat>
          <c:val>
            <c:numRef>
              <c:f>'параметры бюд'!$B$3:$E$3</c:f>
              <c:numCache>
                <c:formatCode>#,##0.0</c:formatCode>
                <c:ptCount val="4"/>
                <c:pt idx="0">
                  <c:v>367886.3</c:v>
                </c:pt>
                <c:pt idx="1">
                  <c:v>246721</c:v>
                </c:pt>
                <c:pt idx="2">
                  <c:v>171443.4</c:v>
                </c:pt>
                <c:pt idx="3">
                  <c:v>360848.1</c:v>
                </c:pt>
              </c:numCache>
            </c:numRef>
          </c:val>
        </c:ser>
        <c:dLbls>
          <c:showVal val="1"/>
        </c:dLbls>
        <c:overlap val="-25"/>
        <c:axId val="134367488"/>
        <c:axId val="134393856"/>
      </c:barChart>
      <c:catAx>
        <c:axId val="134367488"/>
        <c:scaling>
          <c:orientation val="minMax"/>
        </c:scaling>
        <c:axPos val="b"/>
        <c:numFmt formatCode="General" sourceLinked="1"/>
        <c:majorTickMark val="none"/>
        <c:tickLblPos val="nextTo"/>
        <c:crossAx val="134393856"/>
        <c:crosses val="autoZero"/>
        <c:auto val="1"/>
        <c:lblAlgn val="ctr"/>
        <c:lblOffset val="100"/>
      </c:catAx>
      <c:valAx>
        <c:axId val="134393856"/>
        <c:scaling>
          <c:orientation val="minMax"/>
        </c:scaling>
        <c:delete val="1"/>
        <c:axPos val="l"/>
        <c:numFmt formatCode="#,##0.0" sourceLinked="1"/>
        <c:tickLblPos val="nextTo"/>
        <c:crossAx val="13436748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1394758491009638"/>
          <c:y val="1.388888888888898E-2"/>
          <c:w val="0.52506714815329159"/>
          <c:h val="8.3717191601050067E-2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doughnutChart>
        <c:varyColors val="1"/>
        <c:ser>
          <c:idx val="1"/>
          <c:order val="1"/>
          <c:dLbls>
            <c:showVal val="1"/>
            <c:showCatName val="1"/>
          </c:dLbls>
          <c:cat>
            <c:strRef>
              <c:f>доходы!$A$3:$A$13</c:f>
              <c:strCache>
                <c:ptCount val="11"/>
                <c:pt idx="0">
                  <c:v>Налог на доходы физических лиц </c:v>
                </c:pt>
                <c:pt idx="1">
                  <c:v>Акцизы</c:v>
                </c:pt>
                <c:pt idx="2">
                  <c:v>Единый сельскохозяйственный налог</c:v>
                </c:pt>
                <c:pt idx="3">
                  <c:v>Налог на имущество </c:v>
                </c:pt>
                <c:pt idx="4">
                  <c:v>Земельный налог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Прочие неналоговые доходы</c:v>
                </c:pt>
                <c:pt idx="7">
                  <c:v>Дотация </c:v>
                </c:pt>
                <c:pt idx="8">
                  <c:v>Субсидии</c:v>
                </c:pt>
                <c:pt idx="9">
                  <c:v>Иные межбюджетные трансферты </c:v>
                </c:pt>
                <c:pt idx="10">
                  <c:v>Прочие безвозмездные поступления </c:v>
                </c:pt>
              </c:strCache>
            </c:strRef>
          </c:cat>
          <c:val>
            <c:numRef>
              <c:f>доходы!$B$3:$B$13</c:f>
              <c:numCache>
                <c:formatCode>#,##0.0</c:formatCode>
                <c:ptCount val="11"/>
                <c:pt idx="0">
                  <c:v>36233</c:v>
                </c:pt>
                <c:pt idx="1">
                  <c:v>9951</c:v>
                </c:pt>
                <c:pt idx="2">
                  <c:v>2430</c:v>
                </c:pt>
                <c:pt idx="3">
                  <c:v>4680</c:v>
                </c:pt>
                <c:pt idx="4">
                  <c:v>29342</c:v>
                </c:pt>
                <c:pt idx="5">
                  <c:v>1456</c:v>
                </c:pt>
                <c:pt idx="6">
                  <c:v>505</c:v>
                </c:pt>
                <c:pt idx="7">
                  <c:v>2135</c:v>
                </c:pt>
                <c:pt idx="8">
                  <c:v>111706.3</c:v>
                </c:pt>
                <c:pt idx="9">
                  <c:v>39822.699999999997</c:v>
                </c:pt>
                <c:pt idx="10">
                  <c:v>0</c:v>
                </c:pt>
              </c:numCache>
            </c:numRef>
          </c:val>
        </c:ser>
        <c:ser>
          <c:idx val="0"/>
          <c:order val="0"/>
          <c:dLbls>
            <c:dLbl>
              <c:idx val="0"/>
              <c:layout>
                <c:manualLayout>
                  <c:x val="6.2597809076682361E-3"/>
                  <c:y val="-5.837949668056198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1"/>
              <c:layout>
                <c:manualLayout>
                  <c:x val="6.8857466760317051E-2"/>
                  <c:y val="-7.236143276208127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2"/>
              <c:layout>
                <c:manualLayout>
                  <c:x val="0.10485133020344288"/>
                  <c:y val="-6.470588235294125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3"/>
              <c:layout>
                <c:manualLayout>
                  <c:x val="-2.1909233176838811E-2"/>
                  <c:y val="-2.941176470588235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4"/>
              <c:layout>
                <c:manualLayout>
                  <c:x val="3.4428794992175271E-2"/>
                  <c:y val="-7.110035510267094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5"/>
              <c:layout>
                <c:manualLayout>
                  <c:x val="3.912363067292645E-2"/>
                  <c:y val="-1.764721321599506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6"/>
              <c:layout>
                <c:manualLayout>
                  <c:x val="0.12206572769953059"/>
                  <c:y val="4.705882352941180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7"/>
              <c:layout>
                <c:manualLayout>
                  <c:x val="-4.5383411580594724E-2"/>
                  <c:y val="-0.1176470588235294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8"/>
              <c:layout>
                <c:manualLayout>
                  <c:x val="3.1298904538341159E-2"/>
                  <c:y val="-1.764705882352941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9"/>
              <c:layout>
                <c:manualLayout>
                  <c:x val="-9.0766946385223243E-2"/>
                  <c:y val="5.534583912305078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dLbl>
              <c:idx val="10"/>
              <c:layout>
                <c:manualLayout>
                  <c:x val="-7.511737089201885E-2"/>
                  <c:y val="-0.137254901960784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  <c:showCatName val="1"/>
            </c:dLbl>
            <c:showVal val="1"/>
            <c:showCatName val="1"/>
          </c:dLbls>
          <c:cat>
            <c:strRef>
              <c:f>доходы!$A$3:$A$13</c:f>
              <c:strCache>
                <c:ptCount val="11"/>
                <c:pt idx="0">
                  <c:v>Налог на доходы физических лиц </c:v>
                </c:pt>
                <c:pt idx="1">
                  <c:v>Акцизы</c:v>
                </c:pt>
                <c:pt idx="2">
                  <c:v>Единый сельскохозяйственный налог</c:v>
                </c:pt>
                <c:pt idx="3">
                  <c:v>Налог на имущество </c:v>
                </c:pt>
                <c:pt idx="4">
                  <c:v>Земельный налог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Прочие неналоговые доходы</c:v>
                </c:pt>
                <c:pt idx="7">
                  <c:v>Дотация </c:v>
                </c:pt>
                <c:pt idx="8">
                  <c:v>Субсидии</c:v>
                </c:pt>
                <c:pt idx="9">
                  <c:v>Иные межбюджетные трансферты </c:v>
                </c:pt>
                <c:pt idx="10">
                  <c:v>Прочие безвозмездные поступления </c:v>
                </c:pt>
              </c:strCache>
            </c:strRef>
          </c:cat>
          <c:val>
            <c:numRef>
              <c:f>доходы!$B$3:$B$13</c:f>
              <c:numCache>
                <c:formatCode>#,##0.0</c:formatCode>
                <c:ptCount val="11"/>
                <c:pt idx="0">
                  <c:v>36233</c:v>
                </c:pt>
                <c:pt idx="1">
                  <c:v>9951</c:v>
                </c:pt>
                <c:pt idx="2">
                  <c:v>2430</c:v>
                </c:pt>
                <c:pt idx="3">
                  <c:v>4680</c:v>
                </c:pt>
                <c:pt idx="4">
                  <c:v>29342</c:v>
                </c:pt>
                <c:pt idx="5">
                  <c:v>1456</c:v>
                </c:pt>
                <c:pt idx="6">
                  <c:v>505</c:v>
                </c:pt>
                <c:pt idx="7">
                  <c:v>2135</c:v>
                </c:pt>
                <c:pt idx="8">
                  <c:v>111706.3</c:v>
                </c:pt>
                <c:pt idx="9">
                  <c:v>39822.699999999997</c:v>
                </c:pt>
                <c:pt idx="10">
                  <c:v>0</c:v>
                </c:pt>
              </c:numCache>
            </c:numRef>
          </c:val>
        </c:ser>
        <c:dLbls>
          <c:showVal val="1"/>
          <c:showCatName val="1"/>
        </c:dLbls>
        <c:firstSliceAng val="0"/>
        <c:holeSize val="50"/>
      </c:doughnut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stacked"/>
        <c:ser>
          <c:idx val="0"/>
          <c:order val="0"/>
          <c:tx>
            <c:strRef>
              <c:f>расходы!$C$1</c:f>
              <c:strCache>
                <c:ptCount val="1"/>
                <c:pt idx="0">
                  <c:v>сумма, тыс.руб. </c:v>
                </c:pt>
              </c:strCache>
            </c:strRef>
          </c:tx>
          <c:dLbls>
            <c:dLbl>
              <c:idx val="0"/>
              <c:layout>
                <c:manualLayout>
                  <c:x val="7.5515695644989014E-2"/>
                  <c:y val="1.0666592009854699E-2"/>
                </c:manualLayout>
              </c:layout>
              <c:showVal val="1"/>
            </c:dLbl>
            <c:dLbl>
              <c:idx val="1"/>
              <c:layout>
                <c:manualLayout>
                  <c:x val="2.9629629629629759E-2"/>
                  <c:y val="2.9433406916850651E-3"/>
                </c:manualLayout>
              </c:layout>
              <c:showVal val="1"/>
            </c:dLbl>
            <c:dLbl>
              <c:idx val="5"/>
              <c:layout>
                <c:manualLayout>
                  <c:x val="2.9629629629629759E-2"/>
                  <c:y val="2.9433406916850651E-3"/>
                </c:manualLayout>
              </c:layout>
              <c:showVal val="1"/>
            </c:dLbl>
            <c:dLbl>
              <c:idx val="6"/>
              <c:layout>
                <c:manualLayout>
                  <c:x val="1.9753086419753173E-2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4.7407407407407523E-2"/>
                  <c:y val="0"/>
                </c:manualLayout>
              </c:layout>
              <c:showVal val="1"/>
            </c:dLbl>
            <c:showVal val="1"/>
          </c:dLbls>
          <c:cat>
            <c:strRef>
              <c:f>расходы!$B$2:$B$10</c:f>
              <c:strCache>
                <c:ptCount val="9"/>
                <c:pt idx="0">
                  <c:v>         Общегосударственные вопросы 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 </c:v>
                </c:pt>
                <c:pt idx="3">
                  <c:v>Жилищно-коммунальное хозяйство </c:v>
                </c:pt>
                <c:pt idx="4">
                  <c:v>Культура</c:v>
                </c:pt>
                <c:pt idx="5">
                  <c:v>Социальная политика </c:v>
                </c:pt>
                <c:pt idx="6">
                  <c:v>Физическая культура и спорт</c:v>
                </c:pt>
                <c:pt idx="7">
                  <c:v>Межбюджетные трансферты общего характера бюджетам  муниципальных образований </c:v>
                </c:pt>
                <c:pt idx="8">
                  <c:v>Всего расходов</c:v>
                </c:pt>
              </c:strCache>
            </c:strRef>
          </c:cat>
          <c:val>
            <c:numRef>
              <c:f>расходы!$C$2:$C$10</c:f>
              <c:numCache>
                <c:formatCode>#,##0.0</c:formatCode>
                <c:ptCount val="9"/>
                <c:pt idx="0">
                  <c:v>33454.699999999997</c:v>
                </c:pt>
                <c:pt idx="1">
                  <c:v>30</c:v>
                </c:pt>
                <c:pt idx="2">
                  <c:v>72489.2</c:v>
                </c:pt>
                <c:pt idx="3">
                  <c:v>94290.8</c:v>
                </c:pt>
                <c:pt idx="4">
                  <c:v>39558.300000000003</c:v>
                </c:pt>
                <c:pt idx="5">
                  <c:v>1450</c:v>
                </c:pt>
                <c:pt idx="6">
                  <c:v>1</c:v>
                </c:pt>
                <c:pt idx="7">
                  <c:v>5447</c:v>
                </c:pt>
                <c:pt idx="8" formatCode="General">
                  <c:v>246721</c:v>
                </c:pt>
              </c:numCache>
            </c:numRef>
          </c:val>
        </c:ser>
        <c:ser>
          <c:idx val="1"/>
          <c:order val="1"/>
          <c:tx>
            <c:strRef>
              <c:f>расходы!$D$1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0"/>
              <c:layout>
                <c:manualLayout>
                  <c:x val="0.13617538768068455"/>
                  <c:y val="-7.111061339903174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ctr"/>
              <c:showVal val="1"/>
            </c:dLbl>
            <c:dLbl>
              <c:idx val="1"/>
              <c:layout>
                <c:manualLayout>
                  <c:x val="0.10112211529114409"/>
                  <c:y val="2.405196039236819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ctr"/>
              <c:showVal val="1"/>
            </c:dLbl>
            <c:dLbl>
              <c:idx val="2"/>
              <c:layout>
                <c:manualLayout>
                  <c:x val="3.753086419753094E-2"/>
                  <c:y val="8.8300220750551876E-3"/>
                </c:manualLayout>
              </c:layout>
              <c:showVal val="1"/>
            </c:dLbl>
            <c:dLbl>
              <c:idx val="3"/>
              <c:layout>
                <c:manualLayout>
                  <c:x val="3.1043608437834325E-2"/>
                  <c:y val="-3.481253585023726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ctr"/>
              <c:showVal val="1"/>
            </c:dLbl>
            <c:dLbl>
              <c:idx val="4"/>
              <c:layout>
                <c:manualLayout>
                  <c:x val="4.4870768931661413E-2"/>
                  <c:y val="-5.8866813833701841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ctr"/>
              <c:showVal val="1"/>
            </c:dLbl>
            <c:dLbl>
              <c:idx val="5"/>
              <c:layout>
                <c:manualLayout>
                  <c:x val="0.10274389034704"/>
                  <c:y val="-2.405427798346424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ctr"/>
              <c:showVal val="1"/>
            </c:dLbl>
            <c:dLbl>
              <c:idx val="6"/>
              <c:layout>
                <c:manualLayout>
                  <c:x val="9.8911013901040165E-2"/>
                  <c:y val="5.886449624260589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ctr"/>
              <c:showVal val="1"/>
            </c:dLbl>
            <c:dLbl>
              <c:idx val="7"/>
              <c:layout>
                <c:manualLayout>
                  <c:x val="0.15012345679012443"/>
                  <c:y val="-2.9433406916850651E-3"/>
                </c:manualLayout>
              </c:layout>
              <c:showVal val="1"/>
            </c:dLbl>
            <c:dLbl>
              <c:idx val="8"/>
              <c:layout>
                <c:manualLayout>
                  <c:x val="1.9753086419753173E-2"/>
                  <c:y val="0"/>
                </c:manualLayout>
              </c:layout>
              <c:showVal val="1"/>
            </c:dLbl>
            <c:showVal val="1"/>
          </c:dLbls>
          <c:cat>
            <c:strRef>
              <c:f>расходы!$B$2:$B$10</c:f>
              <c:strCache>
                <c:ptCount val="9"/>
                <c:pt idx="0">
                  <c:v>         Общегосударственные вопросы 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 </c:v>
                </c:pt>
                <c:pt idx="3">
                  <c:v>Жилищно-коммунальное хозяйство </c:v>
                </c:pt>
                <c:pt idx="4">
                  <c:v>Культура</c:v>
                </c:pt>
                <c:pt idx="5">
                  <c:v>Социальная политика </c:v>
                </c:pt>
                <c:pt idx="6">
                  <c:v>Физическая культура и спорт</c:v>
                </c:pt>
                <c:pt idx="7">
                  <c:v>Межбюджетные трансферты общего характера бюджетам  муниципальных образований </c:v>
                </c:pt>
                <c:pt idx="8">
                  <c:v>Всего расходов</c:v>
                </c:pt>
              </c:strCache>
            </c:strRef>
          </c:cat>
          <c:val>
            <c:numRef>
              <c:f>расходы!$D$2:$D$10</c:f>
              <c:numCache>
                <c:formatCode>0.0</c:formatCode>
                <c:ptCount val="9"/>
                <c:pt idx="0">
                  <c:v>13.6</c:v>
                </c:pt>
                <c:pt idx="1">
                  <c:v>1.738497520902537E-2</c:v>
                </c:pt>
                <c:pt idx="2">
                  <c:v>29.4</c:v>
                </c:pt>
                <c:pt idx="3">
                  <c:v>38.200000000000003</c:v>
                </c:pt>
                <c:pt idx="4">
                  <c:v>16</c:v>
                </c:pt>
                <c:pt idx="5">
                  <c:v>0.60000000000000053</c:v>
                </c:pt>
                <c:pt idx="6">
                  <c:v>5.7949917363417879E-4</c:v>
                </c:pt>
                <c:pt idx="7">
                  <c:v>2.2000000000000002</c:v>
                </c:pt>
                <c:pt idx="8">
                  <c:v>100</c:v>
                </c:pt>
              </c:numCache>
            </c:numRef>
          </c:val>
        </c:ser>
        <c:dLbls>
          <c:showVal val="1"/>
        </c:dLbls>
        <c:gapWidth val="81"/>
        <c:overlap val="100"/>
        <c:axId val="134684672"/>
        <c:axId val="134686208"/>
      </c:barChart>
      <c:catAx>
        <c:axId val="134684672"/>
        <c:scaling>
          <c:orientation val="minMax"/>
        </c:scaling>
        <c:axPos val="l"/>
        <c:numFmt formatCode="General" sourceLinked="1"/>
        <c:majorTickMark val="none"/>
        <c:tickLblPos val="nextTo"/>
        <c:crossAx val="134686208"/>
        <c:crosses val="autoZero"/>
        <c:auto val="1"/>
        <c:lblAlgn val="ctr"/>
        <c:lblOffset val="100"/>
      </c:catAx>
      <c:valAx>
        <c:axId val="134686208"/>
        <c:scaling>
          <c:orientation val="minMax"/>
        </c:scaling>
        <c:delete val="1"/>
        <c:axPos val="b"/>
        <c:numFmt formatCode="#,##0.0" sourceLinked="1"/>
        <c:tickLblPos val="nextTo"/>
        <c:crossAx val="1346846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8765540974045137"/>
          <c:y val="1.7660044150110375E-2"/>
          <c:w val="0.23259025955088949"/>
          <c:h val="5.3224174792720395E-2"/>
        </c:manualLayout>
      </c:layout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0497767162990881"/>
          <c:y val="4.6775656310934985E-2"/>
          <c:w val="0.89502232837009121"/>
          <c:h val="0.83794234870967932"/>
        </c:manualLayout>
      </c:layout>
      <c:lineChart>
        <c:grouping val="standard"/>
        <c:ser>
          <c:idx val="0"/>
          <c:order val="0"/>
          <c:tx>
            <c:strRef>
              <c:f>межбюджетка!$B$1</c:f>
              <c:strCache>
                <c:ptCount val="1"/>
                <c:pt idx="0">
                  <c:v>сумма, тыс. руб.</c:v>
                </c:pt>
              </c:strCache>
            </c:strRef>
          </c:tx>
          <c:marker>
            <c:symbol val="none"/>
          </c:marker>
          <c:dLbls>
            <c:showVal val="1"/>
            <c:showCatName val="1"/>
          </c:dLbls>
          <c:cat>
            <c:strRef>
              <c:f>межбюджетка!$A$2:$A$5</c:f>
              <c:strCache>
                <c:ptCount val="4"/>
                <c:pt idx="0">
                  <c:v>Дотация </c:v>
                </c:pt>
                <c:pt idx="1">
                  <c:v>Субсидии</c:v>
                </c:pt>
                <c:pt idx="2">
                  <c:v>Иные межбюджетные трансферты </c:v>
                </c:pt>
                <c:pt idx="3">
                  <c:v>Прочие безвозмездные поступления </c:v>
                </c:pt>
              </c:strCache>
            </c:strRef>
          </c:cat>
          <c:val>
            <c:numRef>
              <c:f>межбюджетка!$B$2:$B$5</c:f>
              <c:numCache>
                <c:formatCode>#,##0.0</c:formatCode>
                <c:ptCount val="4"/>
                <c:pt idx="0">
                  <c:v>2135</c:v>
                </c:pt>
                <c:pt idx="1">
                  <c:v>111706.3</c:v>
                </c:pt>
                <c:pt idx="2">
                  <c:v>39822.699999999997</c:v>
                </c:pt>
                <c:pt idx="3">
                  <c:v>0</c:v>
                </c:pt>
              </c:numCache>
            </c:numRef>
          </c:val>
        </c:ser>
        <c:marker val="1"/>
        <c:axId val="136090368"/>
        <c:axId val="136486272"/>
      </c:lineChart>
      <c:catAx>
        <c:axId val="136090368"/>
        <c:scaling>
          <c:orientation val="minMax"/>
        </c:scaling>
        <c:axPos val="b"/>
        <c:numFmt formatCode="General" sourceLinked="1"/>
        <c:tickLblPos val="nextTo"/>
        <c:crossAx val="136486272"/>
        <c:crosses val="autoZero"/>
        <c:auto val="1"/>
        <c:lblAlgn val="ctr"/>
        <c:lblOffset val="100"/>
      </c:catAx>
      <c:valAx>
        <c:axId val="136486272"/>
        <c:scaling>
          <c:orientation val="minMax"/>
        </c:scaling>
        <c:axPos val="l"/>
        <c:majorGridlines/>
        <c:numFmt formatCode="#,##0.0" sourceLinked="1"/>
        <c:tickLblPos val="nextTo"/>
        <c:crossAx val="136090368"/>
        <c:crosses val="autoZero"/>
        <c:crossBetween val="between"/>
      </c:valAx>
    </c:plotArea>
    <c:plotVisOnly val="1"/>
    <c:dispBlanksAs val="gap"/>
  </c:chart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C093B7-8F54-4128-A327-C616B729EB85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BFCFC0D8-DA76-427C-B03B-0440C06145AB}">
      <dgm:prSet phldrT="[Текст]" custT="1"/>
      <dgm:spPr/>
      <dgm:t>
        <a:bodyPr/>
        <a:lstStyle/>
        <a:p>
          <a:r>
            <a:rPr lang="ru-RU" sz="1200" b="1" i="0" dirty="0" smtClean="0">
              <a:latin typeface="Times New Roman" pitchFamily="18" charset="0"/>
              <a:cs typeface="Times New Roman" pitchFamily="18" charset="0"/>
            </a:rPr>
            <a:t>«Бюджет для граждан» </a:t>
          </a:r>
          <a:r>
            <a:rPr lang="ru-RU" sz="1200" b="0" i="0" dirty="0" smtClean="0">
              <a:latin typeface="Times New Roman" pitchFamily="18" charset="0"/>
              <a:cs typeface="Times New Roman" pitchFamily="18" charset="0"/>
            </a:rPr>
            <a:t>- документ (аналитический материал), разрабатываемый и публикуемый в открытом доступе финансовым органом соответствующего публично-правового образования в целях предоставления гражданам актуальной информации о бюджете и отчете о его исполнении в объективной, заслуживающей доверия, доступной и простой для понимания форме.</a:t>
          </a:r>
          <a:endParaRPr lang="ru-RU" sz="1200" dirty="0"/>
        </a:p>
      </dgm:t>
    </dgm:pt>
    <dgm:pt modelId="{1F78AB3B-8E4D-4949-9FAD-A2F25C22241C}" type="parTrans" cxnId="{CDD53B6B-47ED-42D0-829B-5F191D674BAF}">
      <dgm:prSet/>
      <dgm:spPr/>
      <dgm:t>
        <a:bodyPr/>
        <a:lstStyle/>
        <a:p>
          <a:endParaRPr lang="ru-RU"/>
        </a:p>
      </dgm:t>
    </dgm:pt>
    <dgm:pt modelId="{8E04343A-B8C2-4C50-9358-B7064D8BA245}" type="sibTrans" cxnId="{CDD53B6B-47ED-42D0-829B-5F191D674BAF}">
      <dgm:prSet/>
      <dgm:spPr/>
      <dgm:t>
        <a:bodyPr/>
        <a:lstStyle/>
        <a:p>
          <a:endParaRPr lang="ru-RU"/>
        </a:p>
      </dgm:t>
    </dgm:pt>
    <dgm:pt modelId="{65EF5814-9BDC-47E6-BDBC-4EC4F5817718}">
      <dgm:prSet phldrT="[Текст]" custT="1"/>
      <dgm:spPr/>
      <dgm:t>
        <a:bodyPr/>
        <a:lstStyle/>
        <a:p>
          <a:pPr rtl="0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Наш информационный ресурс познакомит Вас с положениями основного финансового документа Аннинского городского поселения – решением Совета народных депутатов  Аннинского городского поселения Аннинского муниципального района Воронежской области о  бюджете Аннинского городского поселения на 2025 год.</a:t>
          </a:r>
          <a:endParaRPr lang="ru-RU" sz="1200" dirty="0"/>
        </a:p>
      </dgm:t>
    </dgm:pt>
    <dgm:pt modelId="{61A5B3C1-8EB9-4907-9ACA-90595D96B220}" type="parTrans" cxnId="{7D4D43D7-D828-4B9B-A2AF-72B51138EC3D}">
      <dgm:prSet/>
      <dgm:spPr/>
      <dgm:t>
        <a:bodyPr/>
        <a:lstStyle/>
        <a:p>
          <a:endParaRPr lang="ru-RU"/>
        </a:p>
      </dgm:t>
    </dgm:pt>
    <dgm:pt modelId="{710027C1-8CD8-4479-BCBB-490B698134D0}" type="sibTrans" cxnId="{7D4D43D7-D828-4B9B-A2AF-72B51138EC3D}">
      <dgm:prSet/>
      <dgm:spPr/>
      <dgm:t>
        <a:bodyPr/>
        <a:lstStyle/>
        <a:p>
          <a:endParaRPr lang="ru-RU"/>
        </a:p>
      </dgm:t>
    </dgm:pt>
    <dgm:pt modelId="{92DA52E6-B97B-4946-AA70-CCD700046484}">
      <dgm:prSet phldrT="[Текст]" custT="1"/>
      <dgm:spPr/>
      <dgm:t>
        <a:bodyPr/>
        <a:lstStyle/>
        <a:p>
          <a:pPr rtl="0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Граждане – и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результаты, как для общества в целом, так и для каждой семьи, для каждого человека.</a:t>
          </a:r>
          <a:endParaRPr lang="ru-RU" sz="1200" dirty="0"/>
        </a:p>
      </dgm:t>
    </dgm:pt>
    <dgm:pt modelId="{6821943B-0DB4-40F4-B477-ECA86E531EDC}" type="parTrans" cxnId="{57BC4AD6-9C37-47D0-B192-8D785964C0F2}">
      <dgm:prSet/>
      <dgm:spPr/>
      <dgm:t>
        <a:bodyPr/>
        <a:lstStyle/>
        <a:p>
          <a:endParaRPr lang="ru-RU"/>
        </a:p>
      </dgm:t>
    </dgm:pt>
    <dgm:pt modelId="{C788171F-9A52-4A57-9E03-373394DA0510}" type="sibTrans" cxnId="{57BC4AD6-9C37-47D0-B192-8D785964C0F2}">
      <dgm:prSet/>
      <dgm:spPr/>
      <dgm:t>
        <a:bodyPr/>
        <a:lstStyle/>
        <a:p>
          <a:endParaRPr lang="ru-RU"/>
        </a:p>
      </dgm:t>
    </dgm:pt>
    <dgm:pt modelId="{250B3533-DDD1-424C-8E78-FC9F65F502EC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 бюджет затрагивает интересы каждого жителя  Аннинского городского поселения.</a:t>
          </a:r>
          <a:endParaRPr lang="ru-RU" sz="1200" dirty="0"/>
        </a:p>
      </dgm:t>
    </dgm:pt>
    <dgm:pt modelId="{DB2722B1-E960-44C5-B11E-24F951EF5C6C}" type="parTrans" cxnId="{5E6E49AA-D2BD-4683-AA15-387318A7019C}">
      <dgm:prSet/>
      <dgm:spPr/>
      <dgm:t>
        <a:bodyPr/>
        <a:lstStyle/>
        <a:p>
          <a:endParaRPr lang="ru-RU"/>
        </a:p>
      </dgm:t>
    </dgm:pt>
    <dgm:pt modelId="{E2242A9D-2843-4086-A855-DC1E387B6CE6}" type="sibTrans" cxnId="{5E6E49AA-D2BD-4683-AA15-387318A7019C}">
      <dgm:prSet/>
      <dgm:spPr/>
      <dgm:t>
        <a:bodyPr/>
        <a:lstStyle/>
        <a:p>
          <a:endParaRPr lang="ru-RU"/>
        </a:p>
      </dgm:t>
    </dgm:pt>
    <dgm:pt modelId="{10C0EC3B-4B5D-40E4-BD3F-2EA40F4D8786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Мы постарались в доступной и понятной для граждан форме показать основные параметры  бюджета Аннинского городского поселения.</a:t>
          </a:r>
        </a:p>
      </dgm:t>
    </dgm:pt>
    <dgm:pt modelId="{7F159B31-8932-4DDA-B77C-FCC0E581ACBC}" type="parTrans" cxnId="{40E123B9-D2EC-48AB-9F0C-5C17F2835F3B}">
      <dgm:prSet/>
      <dgm:spPr/>
      <dgm:t>
        <a:bodyPr/>
        <a:lstStyle/>
        <a:p>
          <a:endParaRPr lang="ru-RU"/>
        </a:p>
      </dgm:t>
    </dgm:pt>
    <dgm:pt modelId="{165B91B0-CA50-4FE9-A522-E5F5A0FEBDD7}" type="sibTrans" cxnId="{40E123B9-D2EC-48AB-9F0C-5C17F2835F3B}">
      <dgm:prSet/>
      <dgm:spPr/>
      <dgm:t>
        <a:bodyPr/>
        <a:lstStyle/>
        <a:p>
          <a:endParaRPr lang="ru-RU"/>
        </a:p>
      </dgm:t>
    </dgm:pt>
    <dgm:pt modelId="{95559F40-78ED-4F7D-BF61-D265C0C1BEF6}" type="pres">
      <dgm:prSet presAssocID="{F6C093B7-8F54-4128-A327-C616B729EB85}" presName="linearFlow" presStyleCnt="0">
        <dgm:presLayoutVars>
          <dgm:dir/>
          <dgm:resizeHandles val="exact"/>
        </dgm:presLayoutVars>
      </dgm:prSet>
      <dgm:spPr/>
    </dgm:pt>
    <dgm:pt modelId="{D3DF1969-FFBF-4640-8314-BD41617E0D01}" type="pres">
      <dgm:prSet presAssocID="{BFCFC0D8-DA76-427C-B03B-0440C06145AB}" presName="composite" presStyleCnt="0"/>
      <dgm:spPr/>
    </dgm:pt>
    <dgm:pt modelId="{BAC2D744-EF45-49A4-A5BA-3FA1D90672FF}" type="pres">
      <dgm:prSet presAssocID="{BFCFC0D8-DA76-427C-B03B-0440C06145AB}" presName="imgShp" presStyleLbl="fgImgPlace1" presStyleIdx="0" presStyleCnt="5" custScaleX="361093" custScaleY="358549" custLinFactX="-45587" custLinFactNeighborX="-100000" custLinFactNeighborY="7740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5A1F743-AC8F-40BB-A2BA-8683FD23C338}" type="pres">
      <dgm:prSet presAssocID="{BFCFC0D8-DA76-427C-B03B-0440C06145AB}" presName="txShp" presStyleLbl="node1" presStyleIdx="0" presStyleCnt="5" custScaleX="106532" custScaleY="271752" custLinFactNeighborX="-668" custLinFactNeighborY="77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05AAE0-EF58-4195-9745-D6B00231E0D2}" type="pres">
      <dgm:prSet presAssocID="{8E04343A-B8C2-4C50-9358-B7064D8BA245}" presName="spacing" presStyleCnt="0"/>
      <dgm:spPr/>
    </dgm:pt>
    <dgm:pt modelId="{9DF8CD64-33BC-4C83-8A9A-040D287E7E6C}" type="pres">
      <dgm:prSet presAssocID="{65EF5814-9BDC-47E6-BDBC-4EC4F5817718}" presName="composite" presStyleCnt="0"/>
      <dgm:spPr/>
    </dgm:pt>
    <dgm:pt modelId="{802C0E30-4AFF-4EDB-BA56-4AFF79F16632}" type="pres">
      <dgm:prSet presAssocID="{65EF5814-9BDC-47E6-BDBC-4EC4F5817718}" presName="imgShp" presStyleLbl="fgImgPlace1" presStyleIdx="1" presStyleCnt="5" custScaleX="247067" custScaleY="247067" custLinFactX="20957" custLinFactNeighborX="100000" custLinFactNeighborY="4166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0C7E2EB-8F46-431A-8E33-7D32F0BFCD62}" type="pres">
      <dgm:prSet presAssocID="{65EF5814-9BDC-47E6-BDBC-4EC4F5817718}" presName="txShp" presStyleLbl="node1" presStyleIdx="1" presStyleCnt="5" custScaleX="91306" custScaleY="297559" custLinFactNeighborX="3306" custLinFactNeighborY="42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1E4C0-1183-4FC1-9023-D992E9ECA6CF}" type="pres">
      <dgm:prSet presAssocID="{710027C1-8CD8-4479-BCBB-490B698134D0}" presName="spacing" presStyleCnt="0"/>
      <dgm:spPr/>
    </dgm:pt>
    <dgm:pt modelId="{A31CF774-4A4E-4B24-B06B-C63B1BC83580}" type="pres">
      <dgm:prSet presAssocID="{250B3533-DDD1-424C-8E78-FC9F65F502EC}" presName="composite" presStyleCnt="0"/>
      <dgm:spPr/>
    </dgm:pt>
    <dgm:pt modelId="{0BD162D7-CA90-4F2C-86CC-60210624A96D}" type="pres">
      <dgm:prSet presAssocID="{250B3533-DDD1-424C-8E78-FC9F65F502EC}" presName="imgShp" presStyleLbl="fgImgPlace1" presStyleIdx="2" presStyleCnt="5" custScaleX="337400" custScaleY="337400" custLinFactNeighborX="-45292" custLinFactNeighborY="4593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C5103A1-8F2C-4CC0-A244-18E2FCB45581}" type="pres">
      <dgm:prSet presAssocID="{250B3533-DDD1-424C-8E78-FC9F65F502EC}" presName="txShp" presStyleLbl="node1" presStyleIdx="2" presStyleCnt="5" custScaleX="101516" custScaleY="297643" custLinFactNeighborX="2287" custLinFactNeighborY="44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2A859-897B-41B8-9B7E-87594F84D25A}" type="pres">
      <dgm:prSet presAssocID="{E2242A9D-2843-4086-A855-DC1E387B6CE6}" presName="spacing" presStyleCnt="0"/>
      <dgm:spPr/>
    </dgm:pt>
    <dgm:pt modelId="{021456C9-C605-4F10-8154-6409792BC6A6}" type="pres">
      <dgm:prSet presAssocID="{92DA52E6-B97B-4946-AA70-CCD700046484}" presName="composite" presStyleCnt="0"/>
      <dgm:spPr/>
    </dgm:pt>
    <dgm:pt modelId="{014FF1CC-B84A-4E38-8C22-4A725C317E1B}" type="pres">
      <dgm:prSet presAssocID="{92DA52E6-B97B-4946-AA70-CCD700046484}" presName="imgShp" presStyleLbl="fgImgPlace1" presStyleIdx="3" presStyleCnt="5" custScaleX="289773" custScaleY="289773" custLinFactX="100000" custLinFactNeighborX="181375" custLinFactNeighborY="5073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8C12DA7-5085-4D7D-8368-296D9CFE1474}" type="pres">
      <dgm:prSet presAssocID="{92DA52E6-B97B-4946-AA70-CCD700046484}" presName="txShp" presStyleLbl="node1" presStyleIdx="3" presStyleCnt="5" custScaleX="82010" custScaleY="299253" custLinFactNeighborX="7092" custLinFactNeighborY="60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7CBCE-19C3-47D2-9474-F8E8C883FB26}" type="pres">
      <dgm:prSet presAssocID="{C788171F-9A52-4A57-9E03-373394DA0510}" presName="spacing" presStyleCnt="0"/>
      <dgm:spPr/>
    </dgm:pt>
    <dgm:pt modelId="{557E780E-14D0-4C3F-AE15-95038414B36B}" type="pres">
      <dgm:prSet presAssocID="{10C0EC3B-4B5D-40E4-BD3F-2EA40F4D8786}" presName="composite" presStyleCnt="0"/>
      <dgm:spPr/>
    </dgm:pt>
    <dgm:pt modelId="{9DA5B29B-8ED8-420E-8E11-83132B12A8BC}" type="pres">
      <dgm:prSet presAssocID="{10C0EC3B-4B5D-40E4-BD3F-2EA40F4D8786}" presName="imgShp" presStyleLbl="fgImgPlace1" presStyleIdx="4" presStyleCnt="5" custScaleX="451534" custScaleY="451534" custLinFactX="-55540" custLinFactNeighborX="-100000" custLinFactNeighborY="-1290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35FFF1AF-D272-4780-9587-2D9C8A1B9184}" type="pres">
      <dgm:prSet presAssocID="{10C0EC3B-4B5D-40E4-BD3F-2EA40F4D8786}" presName="txShp" presStyleLbl="node1" presStyleIdx="4" presStyleCnt="5" custScaleY="268976" custLinFactNeighborX="-1045" custLinFactNeighborY="-12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FDC1C-F0A7-4DE7-8DBD-F79944A0E42B}" type="presOf" srcId="{F6C093B7-8F54-4128-A327-C616B729EB85}" destId="{95559F40-78ED-4F7D-BF61-D265C0C1BEF6}" srcOrd="0" destOrd="0" presId="urn:microsoft.com/office/officeart/2005/8/layout/vList3"/>
    <dgm:cxn modelId="{D7D52733-2714-4BD1-ADE2-55578E8C8953}" type="presOf" srcId="{250B3533-DDD1-424C-8E78-FC9F65F502EC}" destId="{5C5103A1-8F2C-4CC0-A244-18E2FCB45581}" srcOrd="0" destOrd="0" presId="urn:microsoft.com/office/officeart/2005/8/layout/vList3"/>
    <dgm:cxn modelId="{7D4D43D7-D828-4B9B-A2AF-72B51138EC3D}" srcId="{F6C093B7-8F54-4128-A327-C616B729EB85}" destId="{65EF5814-9BDC-47E6-BDBC-4EC4F5817718}" srcOrd="1" destOrd="0" parTransId="{61A5B3C1-8EB9-4907-9ACA-90595D96B220}" sibTransId="{710027C1-8CD8-4479-BCBB-490B698134D0}"/>
    <dgm:cxn modelId="{BBA666E2-0006-411D-9C5F-D9C55C9E6D76}" type="presOf" srcId="{10C0EC3B-4B5D-40E4-BD3F-2EA40F4D8786}" destId="{35FFF1AF-D272-4780-9587-2D9C8A1B9184}" srcOrd="0" destOrd="0" presId="urn:microsoft.com/office/officeart/2005/8/layout/vList3"/>
    <dgm:cxn modelId="{3CD7936F-24C8-4E13-B9D9-1308FE9C4354}" type="presOf" srcId="{65EF5814-9BDC-47E6-BDBC-4EC4F5817718}" destId="{B0C7E2EB-8F46-431A-8E33-7D32F0BFCD62}" srcOrd="0" destOrd="0" presId="urn:microsoft.com/office/officeart/2005/8/layout/vList3"/>
    <dgm:cxn modelId="{CDD53B6B-47ED-42D0-829B-5F191D674BAF}" srcId="{F6C093B7-8F54-4128-A327-C616B729EB85}" destId="{BFCFC0D8-DA76-427C-B03B-0440C06145AB}" srcOrd="0" destOrd="0" parTransId="{1F78AB3B-8E4D-4949-9FAD-A2F25C22241C}" sibTransId="{8E04343A-B8C2-4C50-9358-B7064D8BA245}"/>
    <dgm:cxn modelId="{57BC4AD6-9C37-47D0-B192-8D785964C0F2}" srcId="{F6C093B7-8F54-4128-A327-C616B729EB85}" destId="{92DA52E6-B97B-4946-AA70-CCD700046484}" srcOrd="3" destOrd="0" parTransId="{6821943B-0DB4-40F4-B477-ECA86E531EDC}" sibTransId="{C788171F-9A52-4A57-9E03-373394DA0510}"/>
    <dgm:cxn modelId="{AC24A193-25FC-4248-983A-92615A811C39}" type="presOf" srcId="{92DA52E6-B97B-4946-AA70-CCD700046484}" destId="{B8C12DA7-5085-4D7D-8368-296D9CFE1474}" srcOrd="0" destOrd="0" presId="urn:microsoft.com/office/officeart/2005/8/layout/vList3"/>
    <dgm:cxn modelId="{40E123B9-D2EC-48AB-9F0C-5C17F2835F3B}" srcId="{F6C093B7-8F54-4128-A327-C616B729EB85}" destId="{10C0EC3B-4B5D-40E4-BD3F-2EA40F4D8786}" srcOrd="4" destOrd="0" parTransId="{7F159B31-8932-4DDA-B77C-FCC0E581ACBC}" sibTransId="{165B91B0-CA50-4FE9-A522-E5F5A0FEBDD7}"/>
    <dgm:cxn modelId="{51ABF2AD-A80A-466C-A61E-148CAC92DC6C}" type="presOf" srcId="{BFCFC0D8-DA76-427C-B03B-0440C06145AB}" destId="{35A1F743-AC8F-40BB-A2BA-8683FD23C338}" srcOrd="0" destOrd="0" presId="urn:microsoft.com/office/officeart/2005/8/layout/vList3"/>
    <dgm:cxn modelId="{5E6E49AA-D2BD-4683-AA15-387318A7019C}" srcId="{F6C093B7-8F54-4128-A327-C616B729EB85}" destId="{250B3533-DDD1-424C-8E78-FC9F65F502EC}" srcOrd="2" destOrd="0" parTransId="{DB2722B1-E960-44C5-B11E-24F951EF5C6C}" sibTransId="{E2242A9D-2843-4086-A855-DC1E387B6CE6}"/>
    <dgm:cxn modelId="{40D6A62F-EA4C-4A2C-86BE-6B1CD5CA2AF2}" type="presParOf" srcId="{95559F40-78ED-4F7D-BF61-D265C0C1BEF6}" destId="{D3DF1969-FFBF-4640-8314-BD41617E0D01}" srcOrd="0" destOrd="0" presId="urn:microsoft.com/office/officeart/2005/8/layout/vList3"/>
    <dgm:cxn modelId="{29A37DA8-4472-4514-BCAB-386F89F34F5F}" type="presParOf" srcId="{D3DF1969-FFBF-4640-8314-BD41617E0D01}" destId="{BAC2D744-EF45-49A4-A5BA-3FA1D90672FF}" srcOrd="0" destOrd="0" presId="urn:microsoft.com/office/officeart/2005/8/layout/vList3"/>
    <dgm:cxn modelId="{DA214D21-02B0-43E5-8963-F5E38C552517}" type="presParOf" srcId="{D3DF1969-FFBF-4640-8314-BD41617E0D01}" destId="{35A1F743-AC8F-40BB-A2BA-8683FD23C338}" srcOrd="1" destOrd="0" presId="urn:microsoft.com/office/officeart/2005/8/layout/vList3"/>
    <dgm:cxn modelId="{C109ECB5-3468-4E38-88F3-74BC14D64EC1}" type="presParOf" srcId="{95559F40-78ED-4F7D-BF61-D265C0C1BEF6}" destId="{B105AAE0-EF58-4195-9745-D6B00231E0D2}" srcOrd="1" destOrd="0" presId="urn:microsoft.com/office/officeart/2005/8/layout/vList3"/>
    <dgm:cxn modelId="{5316AFC7-DCFA-4D5D-8BC3-4A7F9BFA9B20}" type="presParOf" srcId="{95559F40-78ED-4F7D-BF61-D265C0C1BEF6}" destId="{9DF8CD64-33BC-4C83-8A9A-040D287E7E6C}" srcOrd="2" destOrd="0" presId="urn:microsoft.com/office/officeart/2005/8/layout/vList3"/>
    <dgm:cxn modelId="{73AD1018-BAF6-48DD-84EF-EF558BC29074}" type="presParOf" srcId="{9DF8CD64-33BC-4C83-8A9A-040D287E7E6C}" destId="{802C0E30-4AFF-4EDB-BA56-4AFF79F16632}" srcOrd="0" destOrd="0" presId="urn:microsoft.com/office/officeart/2005/8/layout/vList3"/>
    <dgm:cxn modelId="{DAFB4A8A-8F20-4B26-BF4B-260EFF82A33E}" type="presParOf" srcId="{9DF8CD64-33BC-4C83-8A9A-040D287E7E6C}" destId="{B0C7E2EB-8F46-431A-8E33-7D32F0BFCD62}" srcOrd="1" destOrd="0" presId="urn:microsoft.com/office/officeart/2005/8/layout/vList3"/>
    <dgm:cxn modelId="{3C98D3F3-E98E-4844-A965-A5830BCA4FB0}" type="presParOf" srcId="{95559F40-78ED-4F7D-BF61-D265C0C1BEF6}" destId="{9FB1E4C0-1183-4FC1-9023-D992E9ECA6CF}" srcOrd="3" destOrd="0" presId="urn:microsoft.com/office/officeart/2005/8/layout/vList3"/>
    <dgm:cxn modelId="{B5DB63BE-D060-4A2C-BDFA-CDE16FC707D6}" type="presParOf" srcId="{95559F40-78ED-4F7D-BF61-D265C0C1BEF6}" destId="{A31CF774-4A4E-4B24-B06B-C63B1BC83580}" srcOrd="4" destOrd="0" presId="urn:microsoft.com/office/officeart/2005/8/layout/vList3"/>
    <dgm:cxn modelId="{23740D45-F312-46A2-8EF6-F6D0EBAF3417}" type="presParOf" srcId="{A31CF774-4A4E-4B24-B06B-C63B1BC83580}" destId="{0BD162D7-CA90-4F2C-86CC-60210624A96D}" srcOrd="0" destOrd="0" presId="urn:microsoft.com/office/officeart/2005/8/layout/vList3"/>
    <dgm:cxn modelId="{83BDE479-030D-497B-B6ED-5BB80CD2AC47}" type="presParOf" srcId="{A31CF774-4A4E-4B24-B06B-C63B1BC83580}" destId="{5C5103A1-8F2C-4CC0-A244-18E2FCB45581}" srcOrd="1" destOrd="0" presId="urn:microsoft.com/office/officeart/2005/8/layout/vList3"/>
    <dgm:cxn modelId="{D0E51EE5-3D7F-419B-9C64-9C62AF639BC2}" type="presParOf" srcId="{95559F40-78ED-4F7D-BF61-D265C0C1BEF6}" destId="{DFF2A859-897B-41B8-9B7E-87594F84D25A}" srcOrd="5" destOrd="0" presId="urn:microsoft.com/office/officeart/2005/8/layout/vList3"/>
    <dgm:cxn modelId="{FC70781F-99BD-457B-8BBA-EA4477E089DF}" type="presParOf" srcId="{95559F40-78ED-4F7D-BF61-D265C0C1BEF6}" destId="{021456C9-C605-4F10-8154-6409792BC6A6}" srcOrd="6" destOrd="0" presId="urn:microsoft.com/office/officeart/2005/8/layout/vList3"/>
    <dgm:cxn modelId="{6E074791-FD4E-40DD-A84E-E6C707DDB7F1}" type="presParOf" srcId="{021456C9-C605-4F10-8154-6409792BC6A6}" destId="{014FF1CC-B84A-4E38-8C22-4A725C317E1B}" srcOrd="0" destOrd="0" presId="urn:microsoft.com/office/officeart/2005/8/layout/vList3"/>
    <dgm:cxn modelId="{43FD12AB-82A3-49DF-AB39-D6825E27586F}" type="presParOf" srcId="{021456C9-C605-4F10-8154-6409792BC6A6}" destId="{B8C12DA7-5085-4D7D-8368-296D9CFE1474}" srcOrd="1" destOrd="0" presId="urn:microsoft.com/office/officeart/2005/8/layout/vList3"/>
    <dgm:cxn modelId="{DE0B6D34-53D0-43E3-8A76-A7549E3FF56C}" type="presParOf" srcId="{95559F40-78ED-4F7D-BF61-D265C0C1BEF6}" destId="{AC17CBCE-19C3-47D2-9474-F8E8C883FB26}" srcOrd="7" destOrd="0" presId="urn:microsoft.com/office/officeart/2005/8/layout/vList3"/>
    <dgm:cxn modelId="{0994B98D-4D91-4036-B2A5-36DC2DAF756F}" type="presParOf" srcId="{95559F40-78ED-4F7D-BF61-D265C0C1BEF6}" destId="{557E780E-14D0-4C3F-AE15-95038414B36B}" srcOrd="8" destOrd="0" presId="urn:microsoft.com/office/officeart/2005/8/layout/vList3"/>
    <dgm:cxn modelId="{A7D474BF-150C-42F9-BFF4-7F054FEDFD66}" type="presParOf" srcId="{557E780E-14D0-4C3F-AE15-95038414B36B}" destId="{9DA5B29B-8ED8-420E-8E11-83132B12A8BC}" srcOrd="0" destOrd="0" presId="urn:microsoft.com/office/officeart/2005/8/layout/vList3"/>
    <dgm:cxn modelId="{A82F4C0E-5698-41AD-80F9-81518101BE58}" type="presParOf" srcId="{557E780E-14D0-4C3F-AE15-95038414B36B}" destId="{35FFF1AF-D272-4780-9587-2D9C8A1B9184}" srcOrd="1" destOrd="0" presId="urn:microsoft.com/office/officeart/2005/8/layout/vList3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7BA6193-FFF5-465D-929E-153DEDFC1C40}" type="doc">
      <dgm:prSet loTypeId="urn:microsoft.com/office/officeart/2005/8/layout/hierarchy4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145614B-3172-4F27-8318-697EC9EE455A}">
      <dgm:prSet phldrT="[Текст]" custT="1"/>
      <dgm:spPr>
        <a:noFill/>
      </dgm:spPr>
      <dgm:t>
        <a:bodyPr/>
        <a:lstStyle/>
        <a:p>
          <a:r>
            <a:rPr lang="ru-RU" sz="13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Межбюджетные трансферты </a:t>
          </a:r>
        </a:p>
      </dgm:t>
    </dgm:pt>
    <dgm:pt modelId="{C3F5983D-ED8F-4807-8A88-1DD938C65A40}" type="parTrans" cxnId="{D9252DA2-F0F9-4DC0-9B22-27FE34160F16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8B13B9-0E1E-404C-B37F-ADBC4FB43E0C}" type="sibTrans" cxnId="{D9252DA2-F0F9-4DC0-9B22-27FE34160F16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E38810-03E2-4197-844F-CC1C6137F3E8}">
      <dgm:prSet phldrT="[Текст]" custT="1"/>
      <dgm:spPr>
        <a:noFill/>
      </dgm:spPr>
      <dgm:t>
        <a:bodyPr anchor="t"/>
        <a:lstStyle/>
        <a:p>
          <a:r>
            <a:rPr lang="ru-RU" sz="115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дотации </a:t>
          </a:r>
        </a:p>
        <a:p>
          <a:r>
            <a:rPr lang="ru-RU" sz="1150" b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 межбюджетные трансферты, предоставляемые на безвозмездной и безвозвратной основе без установления направлений их использования</a:t>
          </a:r>
        </a:p>
      </dgm:t>
    </dgm:pt>
    <dgm:pt modelId="{5199EC4D-CC8D-4CA4-9F4A-A61EA3C39236}" type="parTrans" cxnId="{8A0930E3-B07D-4FDC-B099-EEDCC9972BB2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ED07AD-09D2-4085-A6D7-75A488CF6FB7}" type="sibTrans" cxnId="{8A0930E3-B07D-4FDC-B099-EEDCC9972BB2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3DF79B-5BAA-427E-A813-149329AA5E0E}">
      <dgm:prSet phldrT="[Текст]" custT="1"/>
      <dgm:spPr>
        <a:noFill/>
      </dgm:spPr>
      <dgm:t>
        <a:bodyPr anchor="t"/>
        <a:lstStyle/>
        <a:p>
          <a:r>
            <a:rPr lang="ru-RU" sz="1150" b="1" i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субсидии</a:t>
          </a:r>
        </a:p>
        <a:p>
          <a:r>
            <a:rPr lang="ru-RU" sz="1150" b="0" i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 межбюджетный трансферты,  предоставляемые в целях </a:t>
          </a:r>
          <a:r>
            <a:rPr lang="ru-RU" sz="1150" b="0" i="0" dirty="0" err="1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софинансирования</a:t>
          </a:r>
          <a:r>
            <a:rPr lang="ru-RU" sz="1150" b="0" i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 расходных обязательств нижестоящего бюджета</a:t>
          </a:r>
          <a:endParaRPr lang="ru-RU" sz="1150" b="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BC74C0-D35C-44CE-AD92-68FCA2AB3CDB}" type="parTrans" cxnId="{630CAF97-12A2-4FF9-A3B1-EC8832A5444B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A8EF473-0C3E-4453-9B08-C4340C095BAD}" type="sibTrans" cxnId="{630CAF97-12A2-4FF9-A3B1-EC8832A5444B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93F6E5-BDF2-4C4C-915B-7FEEC5C3B8C7}">
      <dgm:prSet phldrT="[Текст]" custT="1"/>
      <dgm:spPr>
        <a:noFill/>
      </dgm:spPr>
      <dgm:t>
        <a:bodyPr anchor="t"/>
        <a:lstStyle/>
        <a:p>
          <a:r>
            <a:rPr lang="ru-RU" sz="11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субвенции</a:t>
          </a:r>
          <a:r>
            <a:rPr lang="ru-RU" sz="1100" b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sz="1100" b="0" i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межбюджетные трансферты, предоставляемые  в целях финансового обеспечения  расходных обязательств субъектов Федерации или муниципальных образований, возникающих при выполнении  полномочий </a:t>
          </a:r>
          <a:r>
            <a:rPr lang="ru-RU" sz="1150" b="0" i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РФ</a:t>
          </a:r>
          <a:endParaRPr lang="ru-RU" sz="1150" b="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</dgm:t>
    </dgm:pt>
    <dgm:pt modelId="{BDEE6F70-5845-493A-A4D0-E0E2969D9EA7}" type="parTrans" cxnId="{98031C7B-8F30-4C2D-9F1F-C9831A6B32C9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354F37-5914-452D-B30F-6C5DF789D880}" type="sibTrans" cxnId="{98031C7B-8F30-4C2D-9F1F-C9831A6B32C9}">
      <dgm:prSet/>
      <dgm:spPr/>
      <dgm:t>
        <a:bodyPr/>
        <a:lstStyle/>
        <a:p>
          <a:endParaRPr lang="ru-RU" sz="1100" b="0">
            <a:solidFill>
              <a:srgbClr val="0A268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E690A4-D7FF-44F0-AA7A-4FB096F30D10}" type="pres">
      <dgm:prSet presAssocID="{F7BA6193-FFF5-465D-929E-153DEDFC1C4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5B207AB-4E00-486C-A9C2-69712BC36933}" type="pres">
      <dgm:prSet presAssocID="{E145614B-3172-4F27-8318-697EC9EE455A}" presName="vertOne" presStyleCnt="0"/>
      <dgm:spPr/>
    </dgm:pt>
    <dgm:pt modelId="{4B76B100-A128-4CAA-ADD1-99D32FEC6046}" type="pres">
      <dgm:prSet presAssocID="{E145614B-3172-4F27-8318-697EC9EE455A}" presName="txOne" presStyleLbl="node0" presStyleIdx="0" presStyleCnt="1" custScaleY="287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331EFF-548B-4C5D-BF61-FECE932B9B63}" type="pres">
      <dgm:prSet presAssocID="{E145614B-3172-4F27-8318-697EC9EE455A}" presName="parTransOne" presStyleCnt="0"/>
      <dgm:spPr/>
    </dgm:pt>
    <dgm:pt modelId="{A9781DFA-2515-46B6-9FB2-636EB313BA9D}" type="pres">
      <dgm:prSet presAssocID="{E145614B-3172-4F27-8318-697EC9EE455A}" presName="horzOne" presStyleCnt="0"/>
      <dgm:spPr/>
    </dgm:pt>
    <dgm:pt modelId="{72E4E193-ECF1-48B3-A2D2-01BA2BA29D3A}" type="pres">
      <dgm:prSet presAssocID="{93E38810-03E2-4197-844F-CC1C6137F3E8}" presName="vertTwo" presStyleCnt="0"/>
      <dgm:spPr/>
    </dgm:pt>
    <dgm:pt modelId="{DC2B0AAE-54FA-4324-BD4D-9A1810C0666C}" type="pres">
      <dgm:prSet presAssocID="{93E38810-03E2-4197-844F-CC1C6137F3E8}" presName="txTwo" presStyleLbl="node2" presStyleIdx="0" presStyleCnt="3" custLinFactNeighborY="-78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08B196-5913-4350-8870-681977E24F74}" type="pres">
      <dgm:prSet presAssocID="{93E38810-03E2-4197-844F-CC1C6137F3E8}" presName="horzTwo" presStyleCnt="0"/>
      <dgm:spPr/>
    </dgm:pt>
    <dgm:pt modelId="{0C75B089-C3E6-49FE-88F3-36027F508152}" type="pres">
      <dgm:prSet presAssocID="{B7ED07AD-09D2-4085-A6D7-75A488CF6FB7}" presName="sibSpaceTwo" presStyleCnt="0"/>
      <dgm:spPr/>
    </dgm:pt>
    <dgm:pt modelId="{63732482-18B6-43F6-A897-CE5CC465D45F}" type="pres">
      <dgm:prSet presAssocID="{EF3DF79B-5BAA-427E-A813-149329AA5E0E}" presName="vertTwo" presStyleCnt="0"/>
      <dgm:spPr/>
    </dgm:pt>
    <dgm:pt modelId="{4ADBD2E2-5B62-49E7-A0A2-D97E6ECA1AB5}" type="pres">
      <dgm:prSet presAssocID="{EF3DF79B-5BAA-427E-A813-149329AA5E0E}" presName="txTwo" presStyleLbl="node2" presStyleIdx="1" presStyleCnt="3" custLinFactNeighborY="-78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4DAFB6-0FF3-4EB5-A058-CCC8DED63A43}" type="pres">
      <dgm:prSet presAssocID="{EF3DF79B-5BAA-427E-A813-149329AA5E0E}" presName="horzTwo" presStyleCnt="0"/>
      <dgm:spPr/>
    </dgm:pt>
    <dgm:pt modelId="{55CDD608-38D2-4B0B-A615-F5DA4E1CF338}" type="pres">
      <dgm:prSet presAssocID="{2A8EF473-0C3E-4453-9B08-C4340C095BAD}" presName="sibSpaceTwo" presStyleCnt="0"/>
      <dgm:spPr/>
    </dgm:pt>
    <dgm:pt modelId="{A95ECDCB-5C39-4C71-89B0-8F8DC9FD0070}" type="pres">
      <dgm:prSet presAssocID="{D893F6E5-BDF2-4C4C-915B-7FEEC5C3B8C7}" presName="vertTwo" presStyleCnt="0"/>
      <dgm:spPr/>
    </dgm:pt>
    <dgm:pt modelId="{91A7F5BD-B106-49A1-91F7-6A628D8998B6}" type="pres">
      <dgm:prSet presAssocID="{D893F6E5-BDF2-4C4C-915B-7FEEC5C3B8C7}" presName="txTwo" presStyleLbl="node2" presStyleIdx="2" presStyleCnt="3" custLinFactNeighborY="-78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E28BA7-3344-4E87-B974-C0C83F5C1FBF}" type="pres">
      <dgm:prSet presAssocID="{D893F6E5-BDF2-4C4C-915B-7FEEC5C3B8C7}" presName="horzTwo" presStyleCnt="0"/>
      <dgm:spPr/>
    </dgm:pt>
  </dgm:ptLst>
  <dgm:cxnLst>
    <dgm:cxn modelId="{D9252DA2-F0F9-4DC0-9B22-27FE34160F16}" srcId="{F7BA6193-FFF5-465D-929E-153DEDFC1C40}" destId="{E145614B-3172-4F27-8318-697EC9EE455A}" srcOrd="0" destOrd="0" parTransId="{C3F5983D-ED8F-4807-8A88-1DD938C65A40}" sibTransId="{AF8B13B9-0E1E-404C-B37F-ADBC4FB43E0C}"/>
    <dgm:cxn modelId="{3BE7C2BD-9EE5-4A7E-9452-A89D828CE63E}" type="presOf" srcId="{EF3DF79B-5BAA-427E-A813-149329AA5E0E}" destId="{4ADBD2E2-5B62-49E7-A0A2-D97E6ECA1AB5}" srcOrd="0" destOrd="0" presId="urn:microsoft.com/office/officeart/2005/8/layout/hierarchy4"/>
    <dgm:cxn modelId="{CEEAB7B6-81B5-469E-983C-CE2B3F83540A}" type="presOf" srcId="{93E38810-03E2-4197-844F-CC1C6137F3E8}" destId="{DC2B0AAE-54FA-4324-BD4D-9A1810C0666C}" srcOrd="0" destOrd="0" presId="urn:microsoft.com/office/officeart/2005/8/layout/hierarchy4"/>
    <dgm:cxn modelId="{630CAF97-12A2-4FF9-A3B1-EC8832A5444B}" srcId="{E145614B-3172-4F27-8318-697EC9EE455A}" destId="{EF3DF79B-5BAA-427E-A813-149329AA5E0E}" srcOrd="1" destOrd="0" parTransId="{69BC74C0-D35C-44CE-AD92-68FCA2AB3CDB}" sibTransId="{2A8EF473-0C3E-4453-9B08-C4340C095BAD}"/>
    <dgm:cxn modelId="{9EF34FDC-6F3F-4AAB-9D84-6616E6FD3898}" type="presOf" srcId="{F7BA6193-FFF5-465D-929E-153DEDFC1C40}" destId="{7CE690A4-D7FF-44F0-AA7A-4FB096F30D10}" srcOrd="0" destOrd="0" presId="urn:microsoft.com/office/officeart/2005/8/layout/hierarchy4"/>
    <dgm:cxn modelId="{98031C7B-8F30-4C2D-9F1F-C9831A6B32C9}" srcId="{E145614B-3172-4F27-8318-697EC9EE455A}" destId="{D893F6E5-BDF2-4C4C-915B-7FEEC5C3B8C7}" srcOrd="2" destOrd="0" parTransId="{BDEE6F70-5845-493A-A4D0-E0E2969D9EA7}" sibTransId="{CA354F37-5914-452D-B30F-6C5DF789D880}"/>
    <dgm:cxn modelId="{8A0930E3-B07D-4FDC-B099-EEDCC9972BB2}" srcId="{E145614B-3172-4F27-8318-697EC9EE455A}" destId="{93E38810-03E2-4197-844F-CC1C6137F3E8}" srcOrd="0" destOrd="0" parTransId="{5199EC4D-CC8D-4CA4-9F4A-A61EA3C39236}" sibTransId="{B7ED07AD-09D2-4085-A6D7-75A488CF6FB7}"/>
    <dgm:cxn modelId="{51844419-E665-4D59-8C81-7FC925D0C7DE}" type="presOf" srcId="{E145614B-3172-4F27-8318-697EC9EE455A}" destId="{4B76B100-A128-4CAA-ADD1-99D32FEC6046}" srcOrd="0" destOrd="0" presId="urn:microsoft.com/office/officeart/2005/8/layout/hierarchy4"/>
    <dgm:cxn modelId="{A56A9325-F932-49E4-8D8D-D85A4C3F9AF2}" type="presOf" srcId="{D893F6E5-BDF2-4C4C-915B-7FEEC5C3B8C7}" destId="{91A7F5BD-B106-49A1-91F7-6A628D8998B6}" srcOrd="0" destOrd="0" presId="urn:microsoft.com/office/officeart/2005/8/layout/hierarchy4"/>
    <dgm:cxn modelId="{BE18E4A5-B264-4038-B351-6C363D907117}" type="presParOf" srcId="{7CE690A4-D7FF-44F0-AA7A-4FB096F30D10}" destId="{75B207AB-4E00-486C-A9C2-69712BC36933}" srcOrd="0" destOrd="0" presId="urn:microsoft.com/office/officeart/2005/8/layout/hierarchy4"/>
    <dgm:cxn modelId="{9165207C-E54D-4C72-AA06-13FD3D84E1F3}" type="presParOf" srcId="{75B207AB-4E00-486C-A9C2-69712BC36933}" destId="{4B76B100-A128-4CAA-ADD1-99D32FEC6046}" srcOrd="0" destOrd="0" presId="urn:microsoft.com/office/officeart/2005/8/layout/hierarchy4"/>
    <dgm:cxn modelId="{4F24AB28-5EAC-4090-B346-9D8A1EC6DFD4}" type="presParOf" srcId="{75B207AB-4E00-486C-A9C2-69712BC36933}" destId="{7E331EFF-548B-4C5D-BF61-FECE932B9B63}" srcOrd="1" destOrd="0" presId="urn:microsoft.com/office/officeart/2005/8/layout/hierarchy4"/>
    <dgm:cxn modelId="{F1C45A20-A134-4C7F-AEF9-EDED78175B88}" type="presParOf" srcId="{75B207AB-4E00-486C-A9C2-69712BC36933}" destId="{A9781DFA-2515-46B6-9FB2-636EB313BA9D}" srcOrd="2" destOrd="0" presId="urn:microsoft.com/office/officeart/2005/8/layout/hierarchy4"/>
    <dgm:cxn modelId="{DFD37990-6A09-4234-A53B-82E56EA99E86}" type="presParOf" srcId="{A9781DFA-2515-46B6-9FB2-636EB313BA9D}" destId="{72E4E193-ECF1-48B3-A2D2-01BA2BA29D3A}" srcOrd="0" destOrd="0" presId="urn:microsoft.com/office/officeart/2005/8/layout/hierarchy4"/>
    <dgm:cxn modelId="{DCBEE98A-CB93-47EC-B107-DAEB12EC6E34}" type="presParOf" srcId="{72E4E193-ECF1-48B3-A2D2-01BA2BA29D3A}" destId="{DC2B0AAE-54FA-4324-BD4D-9A1810C0666C}" srcOrd="0" destOrd="0" presId="urn:microsoft.com/office/officeart/2005/8/layout/hierarchy4"/>
    <dgm:cxn modelId="{E1207F29-86B4-41AB-898E-0090A44D64E3}" type="presParOf" srcId="{72E4E193-ECF1-48B3-A2D2-01BA2BA29D3A}" destId="{B208B196-5913-4350-8870-681977E24F74}" srcOrd="1" destOrd="0" presId="urn:microsoft.com/office/officeart/2005/8/layout/hierarchy4"/>
    <dgm:cxn modelId="{92256564-8A32-49F3-8B48-73E9A28936FC}" type="presParOf" srcId="{A9781DFA-2515-46B6-9FB2-636EB313BA9D}" destId="{0C75B089-C3E6-49FE-88F3-36027F508152}" srcOrd="1" destOrd="0" presId="urn:microsoft.com/office/officeart/2005/8/layout/hierarchy4"/>
    <dgm:cxn modelId="{B2479341-B073-48A6-8FEE-F8BE964A4FBC}" type="presParOf" srcId="{A9781DFA-2515-46B6-9FB2-636EB313BA9D}" destId="{63732482-18B6-43F6-A897-CE5CC465D45F}" srcOrd="2" destOrd="0" presId="urn:microsoft.com/office/officeart/2005/8/layout/hierarchy4"/>
    <dgm:cxn modelId="{13701A20-0A38-427D-ADDF-5B993D446269}" type="presParOf" srcId="{63732482-18B6-43F6-A897-CE5CC465D45F}" destId="{4ADBD2E2-5B62-49E7-A0A2-D97E6ECA1AB5}" srcOrd="0" destOrd="0" presId="urn:microsoft.com/office/officeart/2005/8/layout/hierarchy4"/>
    <dgm:cxn modelId="{E2A74B39-A64A-4D69-BABF-AB05794F1F59}" type="presParOf" srcId="{63732482-18B6-43F6-A897-CE5CC465D45F}" destId="{C54DAFB6-0FF3-4EB5-A058-CCC8DED63A43}" srcOrd="1" destOrd="0" presId="urn:microsoft.com/office/officeart/2005/8/layout/hierarchy4"/>
    <dgm:cxn modelId="{0634F547-456D-432B-B8DD-5C71D857412A}" type="presParOf" srcId="{A9781DFA-2515-46B6-9FB2-636EB313BA9D}" destId="{55CDD608-38D2-4B0B-A615-F5DA4E1CF338}" srcOrd="3" destOrd="0" presId="urn:microsoft.com/office/officeart/2005/8/layout/hierarchy4"/>
    <dgm:cxn modelId="{14932AF8-F6EF-492A-9FCA-8F40E98BBF1B}" type="presParOf" srcId="{A9781DFA-2515-46B6-9FB2-636EB313BA9D}" destId="{A95ECDCB-5C39-4C71-89B0-8F8DC9FD0070}" srcOrd="4" destOrd="0" presId="urn:microsoft.com/office/officeart/2005/8/layout/hierarchy4"/>
    <dgm:cxn modelId="{95233D62-AD4B-49E3-9DF7-5E4910EA4FDC}" type="presParOf" srcId="{A95ECDCB-5C39-4C71-89B0-8F8DC9FD0070}" destId="{91A7F5BD-B106-49A1-91F7-6A628D8998B6}" srcOrd="0" destOrd="0" presId="urn:microsoft.com/office/officeart/2005/8/layout/hierarchy4"/>
    <dgm:cxn modelId="{248FD002-8A82-4856-AA45-C7F9DEE193F9}" type="presParOf" srcId="{A95ECDCB-5C39-4C71-89B0-8F8DC9FD0070}" destId="{76E28BA7-3344-4E87-B974-C0C83F5C1FBF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288F67-C0EB-477B-B431-FD59D2F248E5}" type="doc">
      <dgm:prSet loTypeId="urn:microsoft.com/office/officeart/2005/8/layout/hList1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3BF98BE8-7D0B-4E06-B7F2-427373C6A7D8}">
      <dgm:prSet phldrT="[Текст]"/>
      <dgm:spPr/>
      <dgm:t>
        <a:bodyPr/>
        <a:lstStyle/>
        <a:p>
          <a:r>
            <a:rPr lang="ru-RU" b="1" i="1" dirty="0"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36158F04-1EC7-47C5-A5A4-7F8FD21AF9D2}" type="parTrans" cxnId="{858DEED0-526B-4530-B383-3234EB7E119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C5568CA-E8BB-4352-B277-4F98885C1594}" type="sibTrans" cxnId="{858DEED0-526B-4530-B383-3234EB7E119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CF9DCF7-8751-4EEF-9B22-9CF51B140C52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подготовка экономического обоснования доходов и расходов бюджета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B4086FD-B424-4E05-8ABB-D5C294541F61}" type="parTrans" cxnId="{97551409-9CD1-48A0-BFE9-B3B9CCE2D61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F14399F-3EFF-4B43-9F26-5A23F368B1CC}" type="sibTrans" cxnId="{97551409-9CD1-48A0-BFE9-B3B9CCE2D61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ECC104D-C3C4-4ED6-A972-9932F47EFCD2}">
      <dgm:prSet phldrT="[Текст]"/>
      <dgm:spPr/>
      <dgm:t>
        <a:bodyPr/>
        <a:lstStyle/>
        <a:p>
          <a:r>
            <a:rPr lang="ru-RU" b="1" i="1" dirty="0">
              <a:latin typeface="Times New Roman" pitchFamily="18" charset="0"/>
              <a:cs typeface="Times New Roman" pitchFamily="18" charset="0"/>
            </a:rPr>
            <a:t>рассмотрение и утверждение бюджетов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568B2BEF-7742-47C6-8912-1E92DE699D32}" type="parTrans" cxnId="{6E7932D6-FF32-4452-A5C3-5683E5EDD9C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21A7E66-BB71-4A03-8DEE-B3659EC63ABE}" type="sibTrans" cxnId="{6E7932D6-FF32-4452-A5C3-5683E5EDD9C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81FC47A-30F0-4B03-9D4E-4D3FA76C023E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принятие нормативных правовых актов о бюджете соответствующего уровня на очередной финансовый год и плановый период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2B61B6-5693-40B7-9F28-2AF46A5995CE}" type="parTrans" cxnId="{E23CB7F4-21AF-473B-9FB0-062D9244669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F1C42CE-10F6-41FC-A815-1FCF04E8F916}" type="sibTrans" cxnId="{E23CB7F4-21AF-473B-9FB0-062D9244669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CCEE8E8-0BBE-486A-85E2-8856A997945D}">
      <dgm:prSet phldrT="[Текст]"/>
      <dgm:spPr/>
      <dgm:t>
        <a:bodyPr/>
        <a:lstStyle/>
        <a:p>
          <a:r>
            <a:rPr lang="ru-RU" b="1" i="1" dirty="0">
              <a:latin typeface="Times New Roman" pitchFamily="18" charset="0"/>
              <a:cs typeface="Times New Roman" pitchFamily="18" charset="0"/>
            </a:rPr>
            <a:t>исполнение бюджетов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48BC9FB6-5AC2-4B81-81FF-FFE73749BAF2}" type="parTrans" cxnId="{ED61F852-AA5D-404C-B0F2-5D9996847B0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FCF0427-5C1D-4239-AF18-1BA433D5AAA2}" type="sibTrans" cxnId="{ED61F852-AA5D-404C-B0F2-5D9996847B0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2A5CFFA-49C2-461C-8A50-D658DB42BE9D}">
      <dgm:prSet phldrT="[Текст]"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процесс сбора и учета доходов и осуществление расходов на основе сводной бюджетной росписи и кассового плана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0D71B6A-370D-40A2-9134-D2E29AD35C78}" type="parTrans" cxnId="{27AF98E1-8989-4D7C-8043-72381FAA911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D10075D-C2A3-4966-A144-8FE18691F3B4}" type="sibTrans" cxnId="{27AF98E1-8989-4D7C-8043-72381FAA911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FF023D4-A725-426C-8D9A-F9DCED46495F}">
      <dgm:prSet phldrT="[Текст]"/>
      <dgm:spPr/>
      <dgm:t>
        <a:bodyPr/>
        <a:lstStyle/>
        <a:p>
          <a:r>
            <a:rPr lang="ru-RU" b="1" i="1" dirty="0">
              <a:latin typeface="Times New Roman" pitchFamily="18" charset="0"/>
              <a:cs typeface="Times New Roman" pitchFamily="18" charset="0"/>
            </a:rPr>
            <a:t>составление отчетов об исполнении бюджетов и их утверждение, финансовый контроль</a:t>
          </a:r>
          <a:endParaRPr lang="ru-RU" i="1" dirty="0">
            <a:latin typeface="Times New Roman" pitchFamily="18" charset="0"/>
            <a:cs typeface="Times New Roman" pitchFamily="18" charset="0"/>
          </a:endParaRPr>
        </a:p>
      </dgm:t>
    </dgm:pt>
    <dgm:pt modelId="{F14EEB88-0B97-4B73-9F92-C4AE0B247DC4}" type="parTrans" cxnId="{D10D2055-2001-4A44-85AD-E113E8997ED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1E439EF-33CC-49F3-8B4F-02C8686C0B2B}" type="sibTrans" cxnId="{D10D2055-2001-4A44-85AD-E113E8997ED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22312E8-411F-47A1-8076-CD9B784A3FD3}">
      <dgm:prSet/>
      <dgm:spPr/>
      <dgm:t>
        <a:bodyPr/>
        <a:lstStyle/>
        <a:p>
          <a:r>
            <a: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текущий контроль за использованием бюджетных средств в процессе исполнения бюджета и подведение итогов исполнения бюджета по окончании финансового года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7705DC-6697-4231-9FE5-2AC0C8518C31}" type="parTrans" cxnId="{C1B2CE48-3CD1-44B3-B349-B7AD74814A2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D82DE81-72DF-4D11-B519-B97CEAE229D6}" type="sibTrans" cxnId="{C1B2CE48-3CD1-44B3-B349-B7AD74814A2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ED9B9BD-9C4A-46E2-BCA3-9EAE1222B35F}" type="pres">
      <dgm:prSet presAssocID="{A1288F67-C0EB-477B-B431-FD59D2F248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3FD5D2-3532-4303-B500-112E1821E998}" type="pres">
      <dgm:prSet presAssocID="{3BF98BE8-7D0B-4E06-B7F2-427373C6A7D8}" presName="composite" presStyleCnt="0"/>
      <dgm:spPr/>
    </dgm:pt>
    <dgm:pt modelId="{B1A5EB1A-737E-4C7F-B445-99E0A89FE143}" type="pres">
      <dgm:prSet presAssocID="{3BF98BE8-7D0B-4E06-B7F2-427373C6A7D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DCAF6-923B-4336-A655-5C5705083FDE}" type="pres">
      <dgm:prSet presAssocID="{3BF98BE8-7D0B-4E06-B7F2-427373C6A7D8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CA30E-8277-42A5-9BF2-1FD88460EA8F}" type="pres">
      <dgm:prSet presAssocID="{AC5568CA-E8BB-4352-B277-4F98885C1594}" presName="space" presStyleCnt="0"/>
      <dgm:spPr/>
    </dgm:pt>
    <dgm:pt modelId="{A069FEE9-17E8-45A0-8BD7-776D8E8C9B43}" type="pres">
      <dgm:prSet presAssocID="{7ECC104D-C3C4-4ED6-A972-9932F47EFCD2}" presName="composite" presStyleCnt="0"/>
      <dgm:spPr/>
    </dgm:pt>
    <dgm:pt modelId="{4226F3EE-3105-4250-AE12-F5441C1C7BCC}" type="pres">
      <dgm:prSet presAssocID="{7ECC104D-C3C4-4ED6-A972-9932F47EFCD2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03343-C58E-4A8F-82DB-4373C2EF2F74}" type="pres">
      <dgm:prSet presAssocID="{7ECC104D-C3C4-4ED6-A972-9932F47EFCD2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026E2-CC2B-4A04-855B-81FF26EBDECA}" type="pres">
      <dgm:prSet presAssocID="{C21A7E66-BB71-4A03-8DEE-B3659EC63ABE}" presName="space" presStyleCnt="0"/>
      <dgm:spPr/>
    </dgm:pt>
    <dgm:pt modelId="{FDEBCC27-0E48-49C3-AAC5-72183D684C03}" type="pres">
      <dgm:prSet presAssocID="{6CCEE8E8-0BBE-486A-85E2-8856A997945D}" presName="composite" presStyleCnt="0"/>
      <dgm:spPr/>
    </dgm:pt>
    <dgm:pt modelId="{70F3B6FA-D63D-4B5C-A98E-C3AC218ED5AB}" type="pres">
      <dgm:prSet presAssocID="{6CCEE8E8-0BBE-486A-85E2-8856A997945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DE03-7ECA-4882-B114-2FB691AD7CD2}" type="pres">
      <dgm:prSet presAssocID="{6CCEE8E8-0BBE-486A-85E2-8856A997945D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8D1E1-B748-44C6-9A77-E7423F5EDD06}" type="pres">
      <dgm:prSet presAssocID="{9FCF0427-5C1D-4239-AF18-1BA433D5AAA2}" presName="space" presStyleCnt="0"/>
      <dgm:spPr/>
    </dgm:pt>
    <dgm:pt modelId="{BDF3A8A0-3BE9-48EA-98FA-CF666CE33C96}" type="pres">
      <dgm:prSet presAssocID="{4FF023D4-A725-426C-8D9A-F9DCED46495F}" presName="composite" presStyleCnt="0"/>
      <dgm:spPr/>
    </dgm:pt>
    <dgm:pt modelId="{8F672609-8675-4DA0-855C-3260A8E91F79}" type="pres">
      <dgm:prSet presAssocID="{4FF023D4-A725-426C-8D9A-F9DCED46495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F18421-78DF-45CF-9CAE-2025A8A545FC}" type="pres">
      <dgm:prSet presAssocID="{4FF023D4-A725-426C-8D9A-F9DCED46495F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3CB7F4-21AF-473B-9FB0-062D92446697}" srcId="{7ECC104D-C3C4-4ED6-A972-9932F47EFCD2}" destId="{B81FC47A-30F0-4B03-9D4E-4D3FA76C023E}" srcOrd="0" destOrd="0" parTransId="{9A2B61B6-5693-40B7-9F28-2AF46A5995CE}" sibTransId="{FF1C42CE-10F6-41FC-A815-1FCF04E8F916}"/>
    <dgm:cxn modelId="{D10D2055-2001-4A44-85AD-E113E8997EDF}" srcId="{A1288F67-C0EB-477B-B431-FD59D2F248E5}" destId="{4FF023D4-A725-426C-8D9A-F9DCED46495F}" srcOrd="3" destOrd="0" parTransId="{F14EEB88-0B97-4B73-9F92-C4AE0B247DC4}" sibTransId="{81E439EF-33CC-49F3-8B4F-02C8686C0B2B}"/>
    <dgm:cxn modelId="{B94FCDAF-3260-4074-8CF6-C7B3C9DD4FBE}" type="presOf" srcId="{F2A5CFFA-49C2-461C-8A50-D658DB42BE9D}" destId="{8C1CDE03-7ECA-4882-B114-2FB691AD7CD2}" srcOrd="0" destOrd="0" presId="urn:microsoft.com/office/officeart/2005/8/layout/hList1"/>
    <dgm:cxn modelId="{753E6F08-0433-4C23-80B7-D6BFDF0B4A28}" type="presOf" srcId="{FCF9DCF7-8751-4EEF-9B22-9CF51B140C52}" destId="{8B5DCAF6-923B-4336-A655-5C5705083FDE}" srcOrd="0" destOrd="0" presId="urn:microsoft.com/office/officeart/2005/8/layout/hList1"/>
    <dgm:cxn modelId="{6D556078-24E0-4D7E-BB27-5A6F1850E562}" type="presOf" srcId="{6CCEE8E8-0BBE-486A-85E2-8856A997945D}" destId="{70F3B6FA-D63D-4B5C-A98E-C3AC218ED5AB}" srcOrd="0" destOrd="0" presId="urn:microsoft.com/office/officeart/2005/8/layout/hList1"/>
    <dgm:cxn modelId="{97551409-9CD1-48A0-BFE9-B3B9CCE2D618}" srcId="{3BF98BE8-7D0B-4E06-B7F2-427373C6A7D8}" destId="{FCF9DCF7-8751-4EEF-9B22-9CF51B140C52}" srcOrd="0" destOrd="0" parTransId="{CB4086FD-B424-4E05-8ABB-D5C294541F61}" sibTransId="{EF14399F-3EFF-4B43-9F26-5A23F368B1CC}"/>
    <dgm:cxn modelId="{D1F687F0-55F1-40F8-B509-B5735BE1A135}" type="presOf" srcId="{922312E8-411F-47A1-8076-CD9B784A3FD3}" destId="{28F18421-78DF-45CF-9CAE-2025A8A545FC}" srcOrd="0" destOrd="0" presId="urn:microsoft.com/office/officeart/2005/8/layout/hList1"/>
    <dgm:cxn modelId="{3991B893-583A-45DD-99E3-36CDDFC2EAE4}" type="presOf" srcId="{7ECC104D-C3C4-4ED6-A972-9932F47EFCD2}" destId="{4226F3EE-3105-4250-AE12-F5441C1C7BCC}" srcOrd="0" destOrd="0" presId="urn:microsoft.com/office/officeart/2005/8/layout/hList1"/>
    <dgm:cxn modelId="{C1B2CE48-3CD1-44B3-B349-B7AD74814A26}" srcId="{4FF023D4-A725-426C-8D9A-F9DCED46495F}" destId="{922312E8-411F-47A1-8076-CD9B784A3FD3}" srcOrd="0" destOrd="0" parTransId="{557705DC-6697-4231-9FE5-2AC0C8518C31}" sibTransId="{BD82DE81-72DF-4D11-B519-B97CEAE229D6}"/>
    <dgm:cxn modelId="{6E7932D6-FF32-4452-A5C3-5683E5EDD9C0}" srcId="{A1288F67-C0EB-477B-B431-FD59D2F248E5}" destId="{7ECC104D-C3C4-4ED6-A972-9932F47EFCD2}" srcOrd="1" destOrd="0" parTransId="{568B2BEF-7742-47C6-8912-1E92DE699D32}" sibTransId="{C21A7E66-BB71-4A03-8DEE-B3659EC63ABE}"/>
    <dgm:cxn modelId="{ED61F852-AA5D-404C-B0F2-5D9996847B07}" srcId="{A1288F67-C0EB-477B-B431-FD59D2F248E5}" destId="{6CCEE8E8-0BBE-486A-85E2-8856A997945D}" srcOrd="2" destOrd="0" parTransId="{48BC9FB6-5AC2-4B81-81FF-FFE73749BAF2}" sibTransId="{9FCF0427-5C1D-4239-AF18-1BA433D5AAA2}"/>
    <dgm:cxn modelId="{C655ED30-B62A-4D29-9CAF-DDD6F7C2936A}" type="presOf" srcId="{4FF023D4-A725-426C-8D9A-F9DCED46495F}" destId="{8F672609-8675-4DA0-855C-3260A8E91F79}" srcOrd="0" destOrd="0" presId="urn:microsoft.com/office/officeart/2005/8/layout/hList1"/>
    <dgm:cxn modelId="{3F3C69CF-9E71-471C-98BD-2479C5E9D9BB}" type="presOf" srcId="{A1288F67-C0EB-477B-B431-FD59D2F248E5}" destId="{2ED9B9BD-9C4A-46E2-BCA3-9EAE1222B35F}" srcOrd="0" destOrd="0" presId="urn:microsoft.com/office/officeart/2005/8/layout/hList1"/>
    <dgm:cxn modelId="{27AF98E1-8989-4D7C-8043-72381FAA9115}" srcId="{6CCEE8E8-0BBE-486A-85E2-8856A997945D}" destId="{F2A5CFFA-49C2-461C-8A50-D658DB42BE9D}" srcOrd="0" destOrd="0" parTransId="{F0D71B6A-370D-40A2-9134-D2E29AD35C78}" sibTransId="{4D10075D-C2A3-4966-A144-8FE18691F3B4}"/>
    <dgm:cxn modelId="{894E5E53-0E26-43AD-9307-D5A393E61692}" type="presOf" srcId="{3BF98BE8-7D0B-4E06-B7F2-427373C6A7D8}" destId="{B1A5EB1A-737E-4C7F-B445-99E0A89FE143}" srcOrd="0" destOrd="0" presId="urn:microsoft.com/office/officeart/2005/8/layout/hList1"/>
    <dgm:cxn modelId="{7B2493F6-B969-44BB-9859-606E457C93B2}" type="presOf" srcId="{B81FC47A-30F0-4B03-9D4E-4D3FA76C023E}" destId="{4E203343-C58E-4A8F-82DB-4373C2EF2F74}" srcOrd="0" destOrd="0" presId="urn:microsoft.com/office/officeart/2005/8/layout/hList1"/>
    <dgm:cxn modelId="{858DEED0-526B-4530-B383-3234EB7E1193}" srcId="{A1288F67-C0EB-477B-B431-FD59D2F248E5}" destId="{3BF98BE8-7D0B-4E06-B7F2-427373C6A7D8}" srcOrd="0" destOrd="0" parTransId="{36158F04-1EC7-47C5-A5A4-7F8FD21AF9D2}" sibTransId="{AC5568CA-E8BB-4352-B277-4F98885C1594}"/>
    <dgm:cxn modelId="{6D07A147-2236-4680-9D94-781B70524755}" type="presParOf" srcId="{2ED9B9BD-9C4A-46E2-BCA3-9EAE1222B35F}" destId="{783FD5D2-3532-4303-B500-112E1821E998}" srcOrd="0" destOrd="0" presId="urn:microsoft.com/office/officeart/2005/8/layout/hList1"/>
    <dgm:cxn modelId="{D8E18082-6B13-4EB1-8275-CD90A666D3E8}" type="presParOf" srcId="{783FD5D2-3532-4303-B500-112E1821E998}" destId="{B1A5EB1A-737E-4C7F-B445-99E0A89FE143}" srcOrd="0" destOrd="0" presId="urn:microsoft.com/office/officeart/2005/8/layout/hList1"/>
    <dgm:cxn modelId="{703BBB77-EAF4-4AAB-A723-63B9767FA80A}" type="presParOf" srcId="{783FD5D2-3532-4303-B500-112E1821E998}" destId="{8B5DCAF6-923B-4336-A655-5C5705083FDE}" srcOrd="1" destOrd="0" presId="urn:microsoft.com/office/officeart/2005/8/layout/hList1"/>
    <dgm:cxn modelId="{C7BDC1D4-4135-4452-9AC2-2DD21C3B7C7B}" type="presParOf" srcId="{2ED9B9BD-9C4A-46E2-BCA3-9EAE1222B35F}" destId="{96BCA30E-8277-42A5-9BF2-1FD88460EA8F}" srcOrd="1" destOrd="0" presId="urn:microsoft.com/office/officeart/2005/8/layout/hList1"/>
    <dgm:cxn modelId="{30F7808B-2520-42FB-A8BC-CB9272037555}" type="presParOf" srcId="{2ED9B9BD-9C4A-46E2-BCA3-9EAE1222B35F}" destId="{A069FEE9-17E8-45A0-8BD7-776D8E8C9B43}" srcOrd="2" destOrd="0" presId="urn:microsoft.com/office/officeart/2005/8/layout/hList1"/>
    <dgm:cxn modelId="{AE8DCE89-FB2D-4003-8892-9AFF7A89606E}" type="presParOf" srcId="{A069FEE9-17E8-45A0-8BD7-776D8E8C9B43}" destId="{4226F3EE-3105-4250-AE12-F5441C1C7BCC}" srcOrd="0" destOrd="0" presId="urn:microsoft.com/office/officeart/2005/8/layout/hList1"/>
    <dgm:cxn modelId="{F463524A-66FB-4FDC-9BBF-F012B85D0062}" type="presParOf" srcId="{A069FEE9-17E8-45A0-8BD7-776D8E8C9B43}" destId="{4E203343-C58E-4A8F-82DB-4373C2EF2F74}" srcOrd="1" destOrd="0" presId="urn:microsoft.com/office/officeart/2005/8/layout/hList1"/>
    <dgm:cxn modelId="{F83F4BA6-A0F7-4F1E-8823-F362C4C8A70E}" type="presParOf" srcId="{2ED9B9BD-9C4A-46E2-BCA3-9EAE1222B35F}" destId="{8B0026E2-CC2B-4A04-855B-81FF26EBDECA}" srcOrd="3" destOrd="0" presId="urn:microsoft.com/office/officeart/2005/8/layout/hList1"/>
    <dgm:cxn modelId="{1996CC4F-8EC4-4DA4-A200-61C1F26B42C6}" type="presParOf" srcId="{2ED9B9BD-9C4A-46E2-BCA3-9EAE1222B35F}" destId="{FDEBCC27-0E48-49C3-AAC5-72183D684C03}" srcOrd="4" destOrd="0" presId="urn:microsoft.com/office/officeart/2005/8/layout/hList1"/>
    <dgm:cxn modelId="{94740430-D632-442E-8E3B-9CE54B69C4D5}" type="presParOf" srcId="{FDEBCC27-0E48-49C3-AAC5-72183D684C03}" destId="{70F3B6FA-D63D-4B5C-A98E-C3AC218ED5AB}" srcOrd="0" destOrd="0" presId="urn:microsoft.com/office/officeart/2005/8/layout/hList1"/>
    <dgm:cxn modelId="{50F9475C-2D7A-4A6B-A159-6B9CF09E6F5A}" type="presParOf" srcId="{FDEBCC27-0E48-49C3-AAC5-72183D684C03}" destId="{8C1CDE03-7ECA-4882-B114-2FB691AD7CD2}" srcOrd="1" destOrd="0" presId="urn:microsoft.com/office/officeart/2005/8/layout/hList1"/>
    <dgm:cxn modelId="{2A0FFD47-52BE-481E-9305-F56E04D5624A}" type="presParOf" srcId="{2ED9B9BD-9C4A-46E2-BCA3-9EAE1222B35F}" destId="{4D18D1E1-B748-44C6-9A77-E7423F5EDD06}" srcOrd="5" destOrd="0" presId="urn:microsoft.com/office/officeart/2005/8/layout/hList1"/>
    <dgm:cxn modelId="{61D061A9-80CD-4101-9794-81D5D4E75C0C}" type="presParOf" srcId="{2ED9B9BD-9C4A-46E2-BCA3-9EAE1222B35F}" destId="{BDF3A8A0-3BE9-48EA-98FA-CF666CE33C96}" srcOrd="6" destOrd="0" presId="urn:microsoft.com/office/officeart/2005/8/layout/hList1"/>
    <dgm:cxn modelId="{06EB227E-A031-4543-A365-AF194499E4ED}" type="presParOf" srcId="{BDF3A8A0-3BE9-48EA-98FA-CF666CE33C96}" destId="{8F672609-8675-4DA0-855C-3260A8E91F79}" srcOrd="0" destOrd="0" presId="urn:microsoft.com/office/officeart/2005/8/layout/hList1"/>
    <dgm:cxn modelId="{9F99718A-BE2F-4D42-9C46-100189F6C3EE}" type="presParOf" srcId="{BDF3A8A0-3BE9-48EA-98FA-CF666CE33C96}" destId="{28F18421-78DF-45CF-9CAE-2025A8A545FC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528C56-4AAD-40B3-B150-3F460BEB3FEA}" type="doc">
      <dgm:prSet loTypeId="urn:microsoft.com/office/officeart/2005/8/layout/bProcess2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D03DAB3-EF20-4BAB-89A1-D4F5F9367475}">
      <dgm:prSet phldrT="[Текст]"/>
      <dgm:spPr/>
      <dgm:t>
        <a:bodyPr/>
        <a:lstStyle/>
        <a:p>
          <a:r>
            <a:rPr lang="ru-RU" dirty="0" smtClean="0"/>
            <a:t>ГРАЖДАНИН РАЙОНА</a:t>
          </a:r>
          <a:endParaRPr lang="ru-RU" dirty="0"/>
        </a:p>
      </dgm:t>
    </dgm:pt>
    <dgm:pt modelId="{A83AA01F-2A92-4445-8E44-BF3D47B9B420}" type="parTrans" cxnId="{6911CF7C-EAAC-496B-9945-437FAA6A9691}">
      <dgm:prSet/>
      <dgm:spPr/>
      <dgm:t>
        <a:bodyPr/>
        <a:lstStyle/>
        <a:p>
          <a:endParaRPr lang="ru-RU"/>
        </a:p>
      </dgm:t>
    </dgm:pt>
    <dgm:pt modelId="{C479D367-B936-43DA-92B0-F468F0164805}" type="sibTrans" cxnId="{6911CF7C-EAAC-496B-9945-437FAA6A9691}">
      <dgm:prSet/>
      <dgm:spPr/>
      <dgm:t>
        <a:bodyPr/>
        <a:lstStyle/>
        <a:p>
          <a:endParaRPr lang="ru-RU"/>
        </a:p>
      </dgm:t>
    </dgm:pt>
    <dgm:pt modelId="{9C10A1B3-1CA0-40D9-AF39-1CAA43B6C81E}">
      <dgm:prSet phldrT="[Текст]"/>
      <dgm:spPr/>
      <dgm:t>
        <a:bodyPr/>
        <a:lstStyle/>
        <a:p>
          <a:r>
            <a:rPr lang="ru-RU" dirty="0" smtClean="0"/>
            <a:t>БЮДЖЕТ</a:t>
          </a:r>
          <a:endParaRPr lang="ru-RU" dirty="0"/>
        </a:p>
      </dgm:t>
    </dgm:pt>
    <dgm:pt modelId="{34E3092F-5077-446F-B54F-05E5D96287F9}" type="parTrans" cxnId="{A0DA647D-E8C8-43B0-93D4-49A5EE243E99}">
      <dgm:prSet/>
      <dgm:spPr/>
      <dgm:t>
        <a:bodyPr/>
        <a:lstStyle/>
        <a:p>
          <a:endParaRPr lang="ru-RU"/>
        </a:p>
      </dgm:t>
    </dgm:pt>
    <dgm:pt modelId="{76D41D36-F1F3-461D-8BD6-A269500D91BC}" type="sibTrans" cxnId="{A0DA647D-E8C8-43B0-93D4-49A5EE243E99}">
      <dgm:prSet/>
      <dgm:spPr/>
      <dgm:t>
        <a:bodyPr/>
        <a:lstStyle/>
        <a:p>
          <a:endParaRPr lang="ru-RU"/>
        </a:p>
      </dgm:t>
    </dgm:pt>
    <dgm:pt modelId="{490A12E8-9FCA-415C-B0ED-10E4CAE3807E}">
      <dgm:prSet phldrT="[Текст]"/>
      <dgm:spPr/>
      <dgm:t>
        <a:bodyPr/>
        <a:lstStyle/>
        <a:p>
          <a:r>
            <a:rPr lang="ru-RU" dirty="0" smtClean="0"/>
            <a:t>ГРАЖДАНИН РАЙОНА</a:t>
          </a:r>
          <a:endParaRPr lang="ru-RU" dirty="0"/>
        </a:p>
      </dgm:t>
    </dgm:pt>
    <dgm:pt modelId="{18A02A55-287E-4849-9F77-4203CE0CE6D1}" type="parTrans" cxnId="{5F626B6D-AA76-4A89-A582-CFF38CE8BE3B}">
      <dgm:prSet/>
      <dgm:spPr/>
      <dgm:t>
        <a:bodyPr/>
        <a:lstStyle/>
        <a:p>
          <a:endParaRPr lang="ru-RU"/>
        </a:p>
      </dgm:t>
    </dgm:pt>
    <dgm:pt modelId="{6AEDC978-9442-4AE7-A40D-13E84252ED42}" type="sibTrans" cxnId="{5F626B6D-AA76-4A89-A582-CFF38CE8BE3B}">
      <dgm:prSet/>
      <dgm:spPr/>
      <dgm:t>
        <a:bodyPr/>
        <a:lstStyle/>
        <a:p>
          <a:endParaRPr lang="ru-RU"/>
        </a:p>
      </dgm:t>
    </dgm:pt>
    <dgm:pt modelId="{D277FE5D-FD4F-466F-9643-0CE2B1B7288E}" type="pres">
      <dgm:prSet presAssocID="{60528C56-4AAD-40B3-B150-3F460BEB3FEA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FF002A8-F78A-4933-B00B-814DD995BF16}" type="pres">
      <dgm:prSet presAssocID="{6D03DAB3-EF20-4BAB-89A1-D4F5F9367475}" presName="firs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0226E-E36E-45FD-AF08-A320A62B1566}" type="pres">
      <dgm:prSet presAssocID="{C479D367-B936-43DA-92B0-F468F016480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93F295A-C5D6-4681-AD6D-C63FB70CDB98}" type="pres">
      <dgm:prSet presAssocID="{9C10A1B3-1CA0-40D9-AF39-1CAA43B6C81E}" presName="middleNode" presStyleCnt="0"/>
      <dgm:spPr/>
      <dgm:t>
        <a:bodyPr/>
        <a:lstStyle/>
        <a:p>
          <a:endParaRPr lang="ru-RU"/>
        </a:p>
      </dgm:t>
    </dgm:pt>
    <dgm:pt modelId="{A58B8495-D704-4766-9DC9-886D8841DFD0}" type="pres">
      <dgm:prSet presAssocID="{9C10A1B3-1CA0-40D9-AF39-1CAA43B6C81E}" presName="padding" presStyleLbl="node1" presStyleIdx="0" presStyleCnt="3"/>
      <dgm:spPr/>
      <dgm:t>
        <a:bodyPr/>
        <a:lstStyle/>
        <a:p>
          <a:endParaRPr lang="ru-RU"/>
        </a:p>
      </dgm:t>
    </dgm:pt>
    <dgm:pt modelId="{4F67B818-C4B7-4C64-9BED-00AB2D3016CA}" type="pres">
      <dgm:prSet presAssocID="{9C10A1B3-1CA0-40D9-AF39-1CAA43B6C81E}" presName="shap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A416A-0059-4BF7-9B7B-42E77933A5F2}" type="pres">
      <dgm:prSet presAssocID="{76D41D36-F1F3-461D-8BD6-A269500D91BC}" presName="sibTrans" presStyleLbl="sibTrans2D1" presStyleIdx="1" presStyleCnt="2"/>
      <dgm:spPr/>
      <dgm:t>
        <a:bodyPr/>
        <a:lstStyle/>
        <a:p>
          <a:endParaRPr lang="ru-RU"/>
        </a:p>
      </dgm:t>
    </dgm:pt>
    <dgm:pt modelId="{D8216BBC-DA7C-4193-9908-4F6F111B4F65}" type="pres">
      <dgm:prSet presAssocID="{490A12E8-9FCA-415C-B0ED-10E4CAE3807E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77E34A-E2AD-4E10-9240-F0452DB01FEA}" type="presOf" srcId="{9C10A1B3-1CA0-40D9-AF39-1CAA43B6C81E}" destId="{4F67B818-C4B7-4C64-9BED-00AB2D3016CA}" srcOrd="0" destOrd="0" presId="urn:microsoft.com/office/officeart/2005/8/layout/bProcess2"/>
    <dgm:cxn modelId="{D18C6379-0609-407A-9244-7A704AA56B25}" type="presOf" srcId="{C479D367-B936-43DA-92B0-F468F0164805}" destId="{0930226E-E36E-45FD-AF08-A320A62B1566}" srcOrd="0" destOrd="0" presId="urn:microsoft.com/office/officeart/2005/8/layout/bProcess2"/>
    <dgm:cxn modelId="{6911CF7C-EAAC-496B-9945-437FAA6A9691}" srcId="{60528C56-4AAD-40B3-B150-3F460BEB3FEA}" destId="{6D03DAB3-EF20-4BAB-89A1-D4F5F9367475}" srcOrd="0" destOrd="0" parTransId="{A83AA01F-2A92-4445-8E44-BF3D47B9B420}" sibTransId="{C479D367-B936-43DA-92B0-F468F0164805}"/>
    <dgm:cxn modelId="{FE569EFF-4778-46E4-B191-FCDD422F1C80}" type="presOf" srcId="{60528C56-4AAD-40B3-B150-3F460BEB3FEA}" destId="{D277FE5D-FD4F-466F-9643-0CE2B1B7288E}" srcOrd="0" destOrd="0" presId="urn:microsoft.com/office/officeart/2005/8/layout/bProcess2"/>
    <dgm:cxn modelId="{5F626B6D-AA76-4A89-A582-CFF38CE8BE3B}" srcId="{60528C56-4AAD-40B3-B150-3F460BEB3FEA}" destId="{490A12E8-9FCA-415C-B0ED-10E4CAE3807E}" srcOrd="2" destOrd="0" parTransId="{18A02A55-287E-4849-9F77-4203CE0CE6D1}" sibTransId="{6AEDC978-9442-4AE7-A40D-13E84252ED42}"/>
    <dgm:cxn modelId="{A0DA647D-E8C8-43B0-93D4-49A5EE243E99}" srcId="{60528C56-4AAD-40B3-B150-3F460BEB3FEA}" destId="{9C10A1B3-1CA0-40D9-AF39-1CAA43B6C81E}" srcOrd="1" destOrd="0" parTransId="{34E3092F-5077-446F-B54F-05E5D96287F9}" sibTransId="{76D41D36-F1F3-461D-8BD6-A269500D91BC}"/>
    <dgm:cxn modelId="{C313CE09-E52E-4DA5-977A-5E5E2807E5A8}" type="presOf" srcId="{76D41D36-F1F3-461D-8BD6-A269500D91BC}" destId="{657A416A-0059-4BF7-9B7B-42E77933A5F2}" srcOrd="0" destOrd="0" presId="urn:microsoft.com/office/officeart/2005/8/layout/bProcess2"/>
    <dgm:cxn modelId="{54CE7ED1-D2AA-4F34-9441-5AFA5D1A1D7E}" type="presOf" srcId="{6D03DAB3-EF20-4BAB-89A1-D4F5F9367475}" destId="{DFF002A8-F78A-4933-B00B-814DD995BF16}" srcOrd="0" destOrd="0" presId="urn:microsoft.com/office/officeart/2005/8/layout/bProcess2"/>
    <dgm:cxn modelId="{C006B3B2-8AF8-446E-8BB7-05FB098F6705}" type="presOf" srcId="{490A12E8-9FCA-415C-B0ED-10E4CAE3807E}" destId="{D8216BBC-DA7C-4193-9908-4F6F111B4F65}" srcOrd="0" destOrd="0" presId="urn:microsoft.com/office/officeart/2005/8/layout/bProcess2"/>
    <dgm:cxn modelId="{2D20C76F-8B83-473B-AC8B-E37CEEC4D2DF}" type="presParOf" srcId="{D277FE5D-FD4F-466F-9643-0CE2B1B7288E}" destId="{DFF002A8-F78A-4933-B00B-814DD995BF16}" srcOrd="0" destOrd="0" presId="urn:microsoft.com/office/officeart/2005/8/layout/bProcess2"/>
    <dgm:cxn modelId="{A051E789-E75D-4A06-984C-07638DBAD96B}" type="presParOf" srcId="{D277FE5D-FD4F-466F-9643-0CE2B1B7288E}" destId="{0930226E-E36E-45FD-AF08-A320A62B1566}" srcOrd="1" destOrd="0" presId="urn:microsoft.com/office/officeart/2005/8/layout/bProcess2"/>
    <dgm:cxn modelId="{9F585AF4-3BA9-488E-8C70-702506259CEF}" type="presParOf" srcId="{D277FE5D-FD4F-466F-9643-0CE2B1B7288E}" destId="{D93F295A-C5D6-4681-AD6D-C63FB70CDB98}" srcOrd="2" destOrd="0" presId="urn:microsoft.com/office/officeart/2005/8/layout/bProcess2"/>
    <dgm:cxn modelId="{69F26622-996B-4696-B1A2-130308D8C8D6}" type="presParOf" srcId="{D93F295A-C5D6-4681-AD6D-C63FB70CDB98}" destId="{A58B8495-D704-4766-9DC9-886D8841DFD0}" srcOrd="0" destOrd="0" presId="urn:microsoft.com/office/officeart/2005/8/layout/bProcess2"/>
    <dgm:cxn modelId="{F9D08421-17A3-4A38-9331-C5999A10ABC5}" type="presParOf" srcId="{D93F295A-C5D6-4681-AD6D-C63FB70CDB98}" destId="{4F67B818-C4B7-4C64-9BED-00AB2D3016CA}" srcOrd="1" destOrd="0" presId="urn:microsoft.com/office/officeart/2005/8/layout/bProcess2"/>
    <dgm:cxn modelId="{B6C3BECC-7B62-4E50-AC50-C10B5C5703C4}" type="presParOf" srcId="{D277FE5D-FD4F-466F-9643-0CE2B1B7288E}" destId="{657A416A-0059-4BF7-9B7B-42E77933A5F2}" srcOrd="3" destOrd="0" presId="urn:microsoft.com/office/officeart/2005/8/layout/bProcess2"/>
    <dgm:cxn modelId="{F633D5BA-E402-440E-871F-55307B7719D3}" type="presParOf" srcId="{D277FE5D-FD4F-466F-9643-0CE2B1B7288E}" destId="{D8216BBC-DA7C-4193-9908-4F6F111B4F65}" srcOrd="4" destOrd="0" presId="urn:microsoft.com/office/officeart/2005/8/layout/bProcess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A87A0D-3FFB-4696-981D-8BC9D58BA52C}" type="doc">
      <dgm:prSet loTypeId="urn:microsoft.com/office/officeart/2005/8/layout/arrow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2F4DE4-663F-406D-9293-F187D97ED3B7}">
      <dgm:prSet phldrT="[Текст]" custT="1"/>
      <dgm:spPr/>
      <dgm:t>
        <a:bodyPr/>
        <a:lstStyle/>
        <a:p>
          <a:r>
            <a:rPr lang="ru-RU" sz="950" b="1" dirty="0" smtClean="0">
              <a:solidFill>
                <a:srgbClr val="221E78"/>
              </a:solidFill>
            </a:rPr>
            <a:t>Публичные слушания проекта решения Совета народных депутатов  Аннинского городского поселения о бюджете (проходят ежегодно в ноябре)</a:t>
          </a:r>
          <a:endParaRPr lang="ru-RU" sz="950" b="1" dirty="0">
            <a:solidFill>
              <a:srgbClr val="221E78"/>
            </a:solidFill>
          </a:endParaRPr>
        </a:p>
      </dgm:t>
    </dgm:pt>
    <dgm:pt modelId="{A9F79951-5907-49E8-9DB2-E99BABFE72F0}" type="parTrans" cxnId="{EDB95509-C20E-4434-B8C4-E228DC58AAC2}">
      <dgm:prSet/>
      <dgm:spPr/>
      <dgm:t>
        <a:bodyPr/>
        <a:lstStyle/>
        <a:p>
          <a:endParaRPr lang="ru-RU"/>
        </a:p>
      </dgm:t>
    </dgm:pt>
    <dgm:pt modelId="{0872379A-EFC0-4CAA-8C5E-D1BDA8C92E29}" type="sibTrans" cxnId="{EDB95509-C20E-4434-B8C4-E228DC58AAC2}">
      <dgm:prSet/>
      <dgm:spPr/>
      <dgm:t>
        <a:bodyPr/>
        <a:lstStyle/>
        <a:p>
          <a:endParaRPr lang="ru-RU"/>
        </a:p>
      </dgm:t>
    </dgm:pt>
    <dgm:pt modelId="{0CB42E88-C5E1-477E-A4B4-2621D26AA477}">
      <dgm:prSet phldrT="[Текст]" custT="1"/>
      <dgm:spPr/>
      <dgm:t>
        <a:bodyPr/>
        <a:lstStyle/>
        <a:p>
          <a:r>
            <a:rPr lang="ru-RU" sz="1000" b="1" dirty="0" smtClean="0">
              <a:solidFill>
                <a:srgbClr val="221E78"/>
              </a:solidFill>
            </a:rPr>
            <a:t>Публичные слушания проекта решения Совета народных депутатов Аннинского городского поселения  об исполнении местного бюджета (проходят ежегодно в ноябре)</a:t>
          </a:r>
          <a:endParaRPr lang="ru-RU" sz="1000" b="1" dirty="0">
            <a:solidFill>
              <a:srgbClr val="221E78"/>
            </a:solidFill>
          </a:endParaRPr>
        </a:p>
      </dgm:t>
    </dgm:pt>
    <dgm:pt modelId="{EFCE4BBC-9873-4792-AEF6-51C5443CD84B}" type="parTrans" cxnId="{D05BB5F1-4A09-402F-973C-3C1761C694E1}">
      <dgm:prSet/>
      <dgm:spPr/>
      <dgm:t>
        <a:bodyPr/>
        <a:lstStyle/>
        <a:p>
          <a:endParaRPr lang="ru-RU"/>
        </a:p>
      </dgm:t>
    </dgm:pt>
    <dgm:pt modelId="{A9FB0377-3AC7-4F3A-A677-857CD8E872AF}" type="sibTrans" cxnId="{D05BB5F1-4A09-402F-973C-3C1761C694E1}">
      <dgm:prSet/>
      <dgm:spPr/>
      <dgm:t>
        <a:bodyPr/>
        <a:lstStyle/>
        <a:p>
          <a:endParaRPr lang="ru-RU"/>
        </a:p>
      </dgm:t>
    </dgm:pt>
    <dgm:pt modelId="{B2BC274D-020F-46A6-888B-B941127B2F9D}" type="pres">
      <dgm:prSet presAssocID="{95A87A0D-3FFB-4696-981D-8BC9D58BA52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1AAEBE-19A6-40E4-A0E8-24E9412A02BD}" type="pres">
      <dgm:prSet presAssocID="{95A87A0D-3FFB-4696-981D-8BC9D58BA52C}" presName="divider" presStyleLbl="fgShp" presStyleIdx="0" presStyleCnt="1"/>
      <dgm:spPr/>
      <dgm:t>
        <a:bodyPr/>
        <a:lstStyle/>
        <a:p>
          <a:endParaRPr lang="ru-RU"/>
        </a:p>
      </dgm:t>
    </dgm:pt>
    <dgm:pt modelId="{D6E6E729-94AE-4D2C-86F8-91E5ADBF0F0D}" type="pres">
      <dgm:prSet presAssocID="{CF2F4DE4-663F-406D-9293-F187D97ED3B7}" presName="downArrow" presStyleLbl="node1" presStyleIdx="0" presStyleCnt="2"/>
      <dgm:spPr/>
      <dgm:t>
        <a:bodyPr/>
        <a:lstStyle/>
        <a:p>
          <a:endParaRPr lang="ru-RU"/>
        </a:p>
      </dgm:t>
    </dgm:pt>
    <dgm:pt modelId="{C0D89D03-8316-4091-9344-62B274E97DF9}" type="pres">
      <dgm:prSet presAssocID="{CF2F4DE4-663F-406D-9293-F187D97ED3B7}" presName="downArrowText" presStyleLbl="revTx" presStyleIdx="0" presStyleCnt="2" custScaleX="207193" custLinFactNeighborX="2710" custLinFactNeighborY="9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5B36F1-E776-4B3F-8D2B-5E2C3F5082DE}" type="pres">
      <dgm:prSet presAssocID="{0CB42E88-C5E1-477E-A4B4-2621D26AA477}" presName="upArrow" presStyleLbl="node1" presStyleIdx="1" presStyleCnt="2"/>
      <dgm:spPr/>
      <dgm:t>
        <a:bodyPr/>
        <a:lstStyle/>
        <a:p>
          <a:endParaRPr lang="ru-RU"/>
        </a:p>
      </dgm:t>
    </dgm:pt>
    <dgm:pt modelId="{62E98BA5-3E4D-434D-922E-00FB3779BA74}" type="pres">
      <dgm:prSet presAssocID="{0CB42E88-C5E1-477E-A4B4-2621D26AA477}" presName="upArrowText" presStyleLbl="revTx" presStyleIdx="1" presStyleCnt="2" custScaleX="1836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D760E9-E32B-4E9E-927A-B977CB4822FB}" type="presOf" srcId="{95A87A0D-3FFB-4696-981D-8BC9D58BA52C}" destId="{B2BC274D-020F-46A6-888B-B941127B2F9D}" srcOrd="0" destOrd="0" presId="urn:microsoft.com/office/officeart/2005/8/layout/arrow3"/>
    <dgm:cxn modelId="{EDB95509-C20E-4434-B8C4-E228DC58AAC2}" srcId="{95A87A0D-3FFB-4696-981D-8BC9D58BA52C}" destId="{CF2F4DE4-663F-406D-9293-F187D97ED3B7}" srcOrd="0" destOrd="0" parTransId="{A9F79951-5907-49E8-9DB2-E99BABFE72F0}" sibTransId="{0872379A-EFC0-4CAA-8C5E-D1BDA8C92E29}"/>
    <dgm:cxn modelId="{80866F75-2AE4-454B-AB7C-F4F7013304B4}" type="presOf" srcId="{0CB42E88-C5E1-477E-A4B4-2621D26AA477}" destId="{62E98BA5-3E4D-434D-922E-00FB3779BA74}" srcOrd="0" destOrd="0" presId="urn:microsoft.com/office/officeart/2005/8/layout/arrow3"/>
    <dgm:cxn modelId="{D49CC391-AE22-4C74-BCB8-101053D10EE7}" type="presOf" srcId="{CF2F4DE4-663F-406D-9293-F187D97ED3B7}" destId="{C0D89D03-8316-4091-9344-62B274E97DF9}" srcOrd="0" destOrd="0" presId="urn:microsoft.com/office/officeart/2005/8/layout/arrow3"/>
    <dgm:cxn modelId="{D05BB5F1-4A09-402F-973C-3C1761C694E1}" srcId="{95A87A0D-3FFB-4696-981D-8BC9D58BA52C}" destId="{0CB42E88-C5E1-477E-A4B4-2621D26AA477}" srcOrd="1" destOrd="0" parTransId="{EFCE4BBC-9873-4792-AEF6-51C5443CD84B}" sibTransId="{A9FB0377-3AC7-4F3A-A677-857CD8E872AF}"/>
    <dgm:cxn modelId="{2A96BA5F-2355-406C-9B9A-A3FBD5440FCE}" type="presParOf" srcId="{B2BC274D-020F-46A6-888B-B941127B2F9D}" destId="{B11AAEBE-19A6-40E4-A0E8-24E9412A02BD}" srcOrd="0" destOrd="0" presId="urn:microsoft.com/office/officeart/2005/8/layout/arrow3"/>
    <dgm:cxn modelId="{AED48135-B089-4051-9092-DAD5F318A453}" type="presParOf" srcId="{B2BC274D-020F-46A6-888B-B941127B2F9D}" destId="{D6E6E729-94AE-4D2C-86F8-91E5ADBF0F0D}" srcOrd="1" destOrd="0" presId="urn:microsoft.com/office/officeart/2005/8/layout/arrow3"/>
    <dgm:cxn modelId="{59BD9BAA-1E7A-49A3-B0D2-52BBD2D99D24}" type="presParOf" srcId="{B2BC274D-020F-46A6-888B-B941127B2F9D}" destId="{C0D89D03-8316-4091-9344-62B274E97DF9}" srcOrd="2" destOrd="0" presId="urn:microsoft.com/office/officeart/2005/8/layout/arrow3"/>
    <dgm:cxn modelId="{7BBFE2B8-9D03-40FC-B4D4-B4F3695BE649}" type="presParOf" srcId="{B2BC274D-020F-46A6-888B-B941127B2F9D}" destId="{8F5B36F1-E776-4B3F-8D2B-5E2C3F5082DE}" srcOrd="3" destOrd="0" presId="urn:microsoft.com/office/officeart/2005/8/layout/arrow3"/>
    <dgm:cxn modelId="{C2D1C7D0-D7B4-444C-86F2-4FBB8B73579D}" type="presParOf" srcId="{B2BC274D-020F-46A6-888B-B941127B2F9D}" destId="{62E98BA5-3E4D-434D-922E-00FB3779BA74}" srcOrd="4" destOrd="0" presId="urn:microsoft.com/office/officeart/2005/8/layout/arrow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4157BF-E86F-40B3-A50D-A4381C0848CD}" type="doc">
      <dgm:prSet loTypeId="urn:microsoft.com/office/officeart/2005/8/layout/chevron2" loCatId="process" qsTypeId="urn:microsoft.com/office/officeart/2005/8/quickstyle/simple1#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B14E5ECF-E82E-4C1E-A1BC-4F8DFAAB9079}">
      <dgm:prSet phldrT="[Текст]" custT="1"/>
      <dgm:spPr/>
      <dgm:t>
        <a:bodyPr/>
        <a:lstStyle/>
        <a:p>
          <a:r>
            <a:rPr lang="ru-RU" sz="1600" b="0" dirty="0">
              <a:solidFill>
                <a:srgbClr val="14385C"/>
              </a:solidFill>
            </a:rPr>
            <a:t>1</a:t>
          </a:r>
        </a:p>
      </dgm:t>
    </dgm:pt>
    <dgm:pt modelId="{C53E0658-76CC-440A-BADB-B7508640FC94}" type="parTrans" cxnId="{DCDC1BF1-D8D3-4641-997F-969492AD354E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F0C1B0BE-5A78-4211-8FAB-71491C3F691E}" type="sibTrans" cxnId="{DCDC1BF1-D8D3-4641-997F-969492AD354E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72447909-B42C-485C-9CDE-8F2414626917}">
      <dgm:prSet phldrT="[Текст]" custT="1"/>
      <dgm:spPr>
        <a:noFill/>
        <a:ln>
          <a:noFill/>
        </a:ln>
      </dgm:spPr>
      <dgm:t>
        <a:bodyPr/>
        <a:lstStyle/>
        <a:p>
          <a:pPr algn="l"/>
          <a:r>
            <a:rPr lang="ru-RU" sz="1600" b="0" i="0" u="none" dirty="0">
              <a:solidFill>
                <a:srgbClr val="14385C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Положениях послания Президента Российской Федерации Федеральному Собранию Российской Федерации, определяющих бюджетную политику (требования к   бюджетной политике) в Российской Федерации</a:t>
          </a:r>
          <a:endParaRPr lang="ru-RU" sz="1600" b="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042C5B-B844-4A74-934D-6873E8A116FB}" type="parTrans" cxnId="{01025F9E-D49A-46EB-B764-64159FE12D69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F3A2DF6E-5792-462E-8DFE-1863493B4AEA}" type="sibTrans" cxnId="{01025F9E-D49A-46EB-B764-64159FE12D69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3ADBDFF2-B0D4-403E-93DC-41C199583305}">
      <dgm:prSet phldrT="[Текст]" custT="1"/>
      <dgm:spPr/>
      <dgm:t>
        <a:bodyPr/>
        <a:lstStyle/>
        <a:p>
          <a:r>
            <a:rPr lang="ru-RU" sz="1600" b="0" dirty="0">
              <a:solidFill>
                <a:srgbClr val="14385C"/>
              </a:solidFill>
            </a:rPr>
            <a:t>2</a:t>
          </a:r>
        </a:p>
      </dgm:t>
    </dgm:pt>
    <dgm:pt modelId="{1916B9B6-2F06-43D4-B5E7-970774125C84}" type="parTrans" cxnId="{42112DEA-76E3-40F0-BA80-A7C723B28B94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E599F356-3824-4B47-9CC5-F1AD20F4C214}" type="sibTrans" cxnId="{42112DEA-76E3-40F0-BA80-A7C723B28B94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524F72E7-F70F-423A-BB8C-5334134F0437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1600" b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Основных направлениях бюджетной и налоговой политики</a:t>
          </a:r>
        </a:p>
      </dgm:t>
    </dgm:pt>
    <dgm:pt modelId="{C4B6CF8C-2623-4BA1-AEA3-2EDA1EB79AAA}" type="parTrans" cxnId="{84F1B700-1174-47A4-8A1A-2BD55164E0BC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42B4F100-56E4-41F1-8BA4-7A2E24D5C1C5}" type="sibTrans" cxnId="{84F1B700-1174-47A4-8A1A-2BD55164E0BC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08A542BE-EB4E-4645-8BC7-2A2C8D9E2697}">
      <dgm:prSet phldrT="[Текст]" custT="1"/>
      <dgm:spPr/>
      <dgm:t>
        <a:bodyPr/>
        <a:lstStyle/>
        <a:p>
          <a:r>
            <a:rPr lang="ru-RU" sz="1600" b="0" dirty="0">
              <a:solidFill>
                <a:srgbClr val="14385C"/>
              </a:solidFill>
            </a:rPr>
            <a:t>3</a:t>
          </a:r>
        </a:p>
      </dgm:t>
    </dgm:pt>
    <dgm:pt modelId="{56EC4FD7-567C-4DA7-8C5D-698F3BBEAA6C}" type="parTrans" cxnId="{874A6357-990C-4465-AB09-133739E301B6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2AC7ECE8-8041-4242-B0DB-5E2D86E4898A}" type="sibTrans" cxnId="{874A6357-990C-4465-AB09-133739E301B6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AA9926F9-8134-4B49-8D3D-0178C438064E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1600" b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Прогнозе социально-экономического развития </a:t>
          </a:r>
          <a:r>
            <a:rPr lang="ru-RU" sz="1600" b="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Аннинского городского поселения </a:t>
          </a:r>
          <a:endParaRPr lang="ru-RU" sz="1600" b="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252C2B-C5E0-4B91-8409-2479E66BAB0F}" type="parTrans" cxnId="{EA26BB69-C0C8-4BDE-946A-39A4C2D17E70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B5D587E5-B08D-4CFC-BFCA-96F75117DD33}" type="sibTrans" cxnId="{EA26BB69-C0C8-4BDE-946A-39A4C2D17E70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5555D500-AC3B-4EC7-AEDC-69D7FDCA01E2}">
      <dgm:prSet custT="1"/>
      <dgm:spPr/>
      <dgm:t>
        <a:bodyPr/>
        <a:lstStyle/>
        <a:p>
          <a:r>
            <a:rPr lang="ru-RU" sz="1600" b="0" dirty="0">
              <a:solidFill>
                <a:srgbClr val="14385C"/>
              </a:solidFill>
            </a:rPr>
            <a:t>4</a:t>
          </a:r>
        </a:p>
      </dgm:t>
    </dgm:pt>
    <dgm:pt modelId="{A5788B80-FF5A-4BFF-8C2D-1FF3D4C6EF49}" type="parTrans" cxnId="{D40814C2-80ED-45E2-81E5-77315B284AE9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EAC84BD0-FF5E-4BDF-847A-932821D6C53F}" type="sibTrans" cxnId="{D40814C2-80ED-45E2-81E5-77315B284AE9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ADC88884-FD23-40A7-B9B3-43DF6A720C96}">
      <dgm:prSet custT="1"/>
      <dgm:spPr>
        <a:noFill/>
        <a:ln>
          <a:noFill/>
        </a:ln>
      </dgm:spPr>
      <dgm:t>
        <a:bodyPr/>
        <a:lstStyle/>
        <a:p>
          <a:r>
            <a:rPr lang="ru-RU" sz="1600" b="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Муниципальной программе Аннинского городского поселения</a:t>
          </a:r>
          <a:endParaRPr lang="ru-RU" sz="1600" b="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</dgm:t>
    </dgm:pt>
    <dgm:pt modelId="{0F6132C2-C3F9-4579-BCD2-E77309916837}" type="parTrans" cxnId="{28F7AE6F-B32E-40A7-B3CA-557C7FA99520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CE30CA98-5148-4139-92A0-FF1F302EBBAE}" type="sibTrans" cxnId="{28F7AE6F-B32E-40A7-B3CA-557C7FA99520}">
      <dgm:prSet/>
      <dgm:spPr/>
      <dgm:t>
        <a:bodyPr/>
        <a:lstStyle/>
        <a:p>
          <a:endParaRPr lang="ru-RU" sz="1600" b="0">
            <a:solidFill>
              <a:srgbClr val="14385C"/>
            </a:solidFill>
          </a:endParaRPr>
        </a:p>
      </dgm:t>
    </dgm:pt>
    <dgm:pt modelId="{32F72E0E-75A9-45CB-BFF9-647F21FBDD70}" type="pres">
      <dgm:prSet presAssocID="{1A4157BF-E86F-40B3-A50D-A4381C0848C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DB7227-A513-4BC5-99EA-E7F5D0B3F3ED}" type="pres">
      <dgm:prSet presAssocID="{B14E5ECF-E82E-4C1E-A1BC-4F8DFAAB9079}" presName="composite" presStyleCnt="0"/>
      <dgm:spPr/>
    </dgm:pt>
    <dgm:pt modelId="{CF6D4BD3-D209-4648-B262-9EAF33469AB1}" type="pres">
      <dgm:prSet presAssocID="{B14E5ECF-E82E-4C1E-A1BC-4F8DFAAB907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CB7F0-3311-4DA6-82F7-7EDEB65E0EAE}" type="pres">
      <dgm:prSet presAssocID="{B14E5ECF-E82E-4C1E-A1BC-4F8DFAAB9079}" presName="descendantText" presStyleLbl="alignAcc1" presStyleIdx="0" presStyleCnt="4" custLinFactNeighborX="-1" custLinFactNeighborY="7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7A8D77-7E7C-4734-8A03-0D27A9F8DDDA}" type="pres">
      <dgm:prSet presAssocID="{F0C1B0BE-5A78-4211-8FAB-71491C3F691E}" presName="sp" presStyleCnt="0"/>
      <dgm:spPr/>
    </dgm:pt>
    <dgm:pt modelId="{8B828C6E-DBE3-467F-9E72-66B19C35852A}" type="pres">
      <dgm:prSet presAssocID="{3ADBDFF2-B0D4-403E-93DC-41C199583305}" presName="composite" presStyleCnt="0"/>
      <dgm:spPr/>
    </dgm:pt>
    <dgm:pt modelId="{80FFC009-6EE2-4907-9B37-283543713912}" type="pres">
      <dgm:prSet presAssocID="{3ADBDFF2-B0D4-403E-93DC-41C199583305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D6A6E8-EB6B-4122-B78F-AA4321DC00A9}" type="pres">
      <dgm:prSet presAssocID="{3ADBDFF2-B0D4-403E-93DC-41C199583305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C97F3-22B0-4651-8BC3-792CA033EE12}" type="pres">
      <dgm:prSet presAssocID="{E599F356-3824-4B47-9CC5-F1AD20F4C214}" presName="sp" presStyleCnt="0"/>
      <dgm:spPr/>
    </dgm:pt>
    <dgm:pt modelId="{9FA1902D-8CAC-4875-A050-96967AB1FD0E}" type="pres">
      <dgm:prSet presAssocID="{08A542BE-EB4E-4645-8BC7-2A2C8D9E2697}" presName="composite" presStyleCnt="0"/>
      <dgm:spPr/>
    </dgm:pt>
    <dgm:pt modelId="{72718ADC-9114-4C66-867E-1095F3B475F8}" type="pres">
      <dgm:prSet presAssocID="{08A542BE-EB4E-4645-8BC7-2A2C8D9E2697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777BC-E230-4C30-A71B-12523B11D4FC}" type="pres">
      <dgm:prSet presAssocID="{08A542BE-EB4E-4645-8BC7-2A2C8D9E2697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CEB18-3B27-4A59-BCEE-157686FDB90A}" type="pres">
      <dgm:prSet presAssocID="{2AC7ECE8-8041-4242-B0DB-5E2D86E4898A}" presName="sp" presStyleCnt="0"/>
      <dgm:spPr/>
    </dgm:pt>
    <dgm:pt modelId="{01026810-997B-4561-9014-FD21DECCA188}" type="pres">
      <dgm:prSet presAssocID="{5555D500-AC3B-4EC7-AEDC-69D7FDCA01E2}" presName="composite" presStyleCnt="0"/>
      <dgm:spPr/>
    </dgm:pt>
    <dgm:pt modelId="{201334C0-ECD8-47D3-A4F4-5A46458F14A8}" type="pres">
      <dgm:prSet presAssocID="{5555D500-AC3B-4EC7-AEDC-69D7FDCA01E2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BE697-D4B1-4F26-8534-9F9CE7D4CE85}" type="pres">
      <dgm:prSet presAssocID="{5555D500-AC3B-4EC7-AEDC-69D7FDCA01E2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26BB69-C0C8-4BDE-946A-39A4C2D17E70}" srcId="{08A542BE-EB4E-4645-8BC7-2A2C8D9E2697}" destId="{AA9926F9-8134-4B49-8D3D-0178C438064E}" srcOrd="0" destOrd="0" parTransId="{B4252C2B-C5E0-4B91-8409-2479E66BAB0F}" sibTransId="{B5D587E5-B08D-4CFC-BFCA-96F75117DD33}"/>
    <dgm:cxn modelId="{28F7AE6F-B32E-40A7-B3CA-557C7FA99520}" srcId="{5555D500-AC3B-4EC7-AEDC-69D7FDCA01E2}" destId="{ADC88884-FD23-40A7-B9B3-43DF6A720C96}" srcOrd="0" destOrd="0" parTransId="{0F6132C2-C3F9-4579-BCD2-E77309916837}" sibTransId="{CE30CA98-5148-4139-92A0-FF1F302EBBAE}"/>
    <dgm:cxn modelId="{5ADCBAD4-639F-4C79-A758-D790C3D8CDB4}" type="presOf" srcId="{AA9926F9-8134-4B49-8D3D-0178C438064E}" destId="{91F777BC-E230-4C30-A71B-12523B11D4FC}" srcOrd="0" destOrd="0" presId="urn:microsoft.com/office/officeart/2005/8/layout/chevron2"/>
    <dgm:cxn modelId="{01025F9E-D49A-46EB-B764-64159FE12D69}" srcId="{B14E5ECF-E82E-4C1E-A1BC-4F8DFAAB9079}" destId="{72447909-B42C-485C-9CDE-8F2414626917}" srcOrd="0" destOrd="0" parTransId="{E5042C5B-B844-4A74-934D-6873E8A116FB}" sibTransId="{F3A2DF6E-5792-462E-8DFE-1863493B4AEA}"/>
    <dgm:cxn modelId="{3E28F858-18FF-4087-BD34-4659066FC0DF}" type="presOf" srcId="{ADC88884-FD23-40A7-B9B3-43DF6A720C96}" destId="{6EEBE697-D4B1-4F26-8534-9F9CE7D4CE85}" srcOrd="0" destOrd="0" presId="urn:microsoft.com/office/officeart/2005/8/layout/chevron2"/>
    <dgm:cxn modelId="{82402918-FDF9-4ED9-A353-233BF061A144}" type="presOf" srcId="{3ADBDFF2-B0D4-403E-93DC-41C199583305}" destId="{80FFC009-6EE2-4907-9B37-283543713912}" srcOrd="0" destOrd="0" presId="urn:microsoft.com/office/officeart/2005/8/layout/chevron2"/>
    <dgm:cxn modelId="{18BAC9DC-484A-44B1-A4BA-60A83AB88CBE}" type="presOf" srcId="{72447909-B42C-485C-9CDE-8F2414626917}" destId="{83CCB7F0-3311-4DA6-82F7-7EDEB65E0EAE}" srcOrd="0" destOrd="0" presId="urn:microsoft.com/office/officeart/2005/8/layout/chevron2"/>
    <dgm:cxn modelId="{D8C5CEDD-06ED-4AF1-B359-56E95CFCC7D0}" type="presOf" srcId="{B14E5ECF-E82E-4C1E-A1BC-4F8DFAAB9079}" destId="{CF6D4BD3-D209-4648-B262-9EAF33469AB1}" srcOrd="0" destOrd="0" presId="urn:microsoft.com/office/officeart/2005/8/layout/chevron2"/>
    <dgm:cxn modelId="{3435E100-C721-4A42-9E3F-8B10E71A440E}" type="presOf" srcId="{08A542BE-EB4E-4645-8BC7-2A2C8D9E2697}" destId="{72718ADC-9114-4C66-867E-1095F3B475F8}" srcOrd="0" destOrd="0" presId="urn:microsoft.com/office/officeart/2005/8/layout/chevron2"/>
    <dgm:cxn modelId="{874A6357-990C-4465-AB09-133739E301B6}" srcId="{1A4157BF-E86F-40B3-A50D-A4381C0848CD}" destId="{08A542BE-EB4E-4645-8BC7-2A2C8D9E2697}" srcOrd="2" destOrd="0" parTransId="{56EC4FD7-567C-4DA7-8C5D-698F3BBEAA6C}" sibTransId="{2AC7ECE8-8041-4242-B0DB-5E2D86E4898A}"/>
    <dgm:cxn modelId="{A8000D74-5690-48B2-99B5-51FE8BE9507E}" type="presOf" srcId="{1A4157BF-E86F-40B3-A50D-A4381C0848CD}" destId="{32F72E0E-75A9-45CB-BFF9-647F21FBDD70}" srcOrd="0" destOrd="0" presId="urn:microsoft.com/office/officeart/2005/8/layout/chevron2"/>
    <dgm:cxn modelId="{800F0C36-B8A1-4A7E-9499-7E93FF4D8AF0}" type="presOf" srcId="{524F72E7-F70F-423A-BB8C-5334134F0437}" destId="{F4D6A6E8-EB6B-4122-B78F-AA4321DC00A9}" srcOrd="0" destOrd="0" presId="urn:microsoft.com/office/officeart/2005/8/layout/chevron2"/>
    <dgm:cxn modelId="{038CD2CC-5A04-4DCE-B680-5D1A21D4366A}" type="presOf" srcId="{5555D500-AC3B-4EC7-AEDC-69D7FDCA01E2}" destId="{201334C0-ECD8-47D3-A4F4-5A46458F14A8}" srcOrd="0" destOrd="0" presId="urn:microsoft.com/office/officeart/2005/8/layout/chevron2"/>
    <dgm:cxn modelId="{D40814C2-80ED-45E2-81E5-77315B284AE9}" srcId="{1A4157BF-E86F-40B3-A50D-A4381C0848CD}" destId="{5555D500-AC3B-4EC7-AEDC-69D7FDCA01E2}" srcOrd="3" destOrd="0" parTransId="{A5788B80-FF5A-4BFF-8C2D-1FF3D4C6EF49}" sibTransId="{EAC84BD0-FF5E-4BDF-847A-932821D6C53F}"/>
    <dgm:cxn modelId="{42112DEA-76E3-40F0-BA80-A7C723B28B94}" srcId="{1A4157BF-E86F-40B3-A50D-A4381C0848CD}" destId="{3ADBDFF2-B0D4-403E-93DC-41C199583305}" srcOrd="1" destOrd="0" parTransId="{1916B9B6-2F06-43D4-B5E7-970774125C84}" sibTransId="{E599F356-3824-4B47-9CC5-F1AD20F4C214}"/>
    <dgm:cxn modelId="{DCDC1BF1-D8D3-4641-997F-969492AD354E}" srcId="{1A4157BF-E86F-40B3-A50D-A4381C0848CD}" destId="{B14E5ECF-E82E-4C1E-A1BC-4F8DFAAB9079}" srcOrd="0" destOrd="0" parTransId="{C53E0658-76CC-440A-BADB-B7508640FC94}" sibTransId="{F0C1B0BE-5A78-4211-8FAB-71491C3F691E}"/>
    <dgm:cxn modelId="{84F1B700-1174-47A4-8A1A-2BD55164E0BC}" srcId="{3ADBDFF2-B0D4-403E-93DC-41C199583305}" destId="{524F72E7-F70F-423A-BB8C-5334134F0437}" srcOrd="0" destOrd="0" parTransId="{C4B6CF8C-2623-4BA1-AEA3-2EDA1EB79AAA}" sibTransId="{42B4F100-56E4-41F1-8BA4-7A2E24D5C1C5}"/>
    <dgm:cxn modelId="{D459144B-7D4B-4328-9BFB-16D6B8B196AD}" type="presParOf" srcId="{32F72E0E-75A9-45CB-BFF9-647F21FBDD70}" destId="{91DB7227-A513-4BC5-99EA-E7F5D0B3F3ED}" srcOrd="0" destOrd="0" presId="urn:microsoft.com/office/officeart/2005/8/layout/chevron2"/>
    <dgm:cxn modelId="{974081EE-D59D-464E-8451-4CE56B434A29}" type="presParOf" srcId="{91DB7227-A513-4BC5-99EA-E7F5D0B3F3ED}" destId="{CF6D4BD3-D209-4648-B262-9EAF33469AB1}" srcOrd="0" destOrd="0" presId="urn:microsoft.com/office/officeart/2005/8/layout/chevron2"/>
    <dgm:cxn modelId="{C3CDCE6B-53AC-4375-A977-0889D706FF4F}" type="presParOf" srcId="{91DB7227-A513-4BC5-99EA-E7F5D0B3F3ED}" destId="{83CCB7F0-3311-4DA6-82F7-7EDEB65E0EAE}" srcOrd="1" destOrd="0" presId="urn:microsoft.com/office/officeart/2005/8/layout/chevron2"/>
    <dgm:cxn modelId="{E78D592B-4BC7-4BA9-8F0E-96337F0CED73}" type="presParOf" srcId="{32F72E0E-75A9-45CB-BFF9-647F21FBDD70}" destId="{C87A8D77-7E7C-4734-8A03-0D27A9F8DDDA}" srcOrd="1" destOrd="0" presId="urn:microsoft.com/office/officeart/2005/8/layout/chevron2"/>
    <dgm:cxn modelId="{41DBF9EC-E56A-4BCF-BA19-A7982CFC424B}" type="presParOf" srcId="{32F72E0E-75A9-45CB-BFF9-647F21FBDD70}" destId="{8B828C6E-DBE3-467F-9E72-66B19C35852A}" srcOrd="2" destOrd="0" presId="urn:microsoft.com/office/officeart/2005/8/layout/chevron2"/>
    <dgm:cxn modelId="{F6D19A20-8A8E-414C-8A0D-112A61D60047}" type="presParOf" srcId="{8B828C6E-DBE3-467F-9E72-66B19C35852A}" destId="{80FFC009-6EE2-4907-9B37-283543713912}" srcOrd="0" destOrd="0" presId="urn:microsoft.com/office/officeart/2005/8/layout/chevron2"/>
    <dgm:cxn modelId="{76BEDC12-9F66-47AF-9708-B96A9E452D5A}" type="presParOf" srcId="{8B828C6E-DBE3-467F-9E72-66B19C35852A}" destId="{F4D6A6E8-EB6B-4122-B78F-AA4321DC00A9}" srcOrd="1" destOrd="0" presId="urn:microsoft.com/office/officeart/2005/8/layout/chevron2"/>
    <dgm:cxn modelId="{61028CED-B96B-4097-A8E2-F74D19542559}" type="presParOf" srcId="{32F72E0E-75A9-45CB-BFF9-647F21FBDD70}" destId="{59EC97F3-22B0-4651-8BC3-792CA033EE12}" srcOrd="3" destOrd="0" presId="urn:microsoft.com/office/officeart/2005/8/layout/chevron2"/>
    <dgm:cxn modelId="{050B504F-5D77-412D-B5C5-F6C9BC8684F8}" type="presParOf" srcId="{32F72E0E-75A9-45CB-BFF9-647F21FBDD70}" destId="{9FA1902D-8CAC-4875-A050-96967AB1FD0E}" srcOrd="4" destOrd="0" presId="urn:microsoft.com/office/officeart/2005/8/layout/chevron2"/>
    <dgm:cxn modelId="{14783BD2-55C9-4C47-AB75-AC7FF3D65742}" type="presParOf" srcId="{9FA1902D-8CAC-4875-A050-96967AB1FD0E}" destId="{72718ADC-9114-4C66-867E-1095F3B475F8}" srcOrd="0" destOrd="0" presId="urn:microsoft.com/office/officeart/2005/8/layout/chevron2"/>
    <dgm:cxn modelId="{53013D4A-69FC-4DEF-BD08-75B961DE0FC9}" type="presParOf" srcId="{9FA1902D-8CAC-4875-A050-96967AB1FD0E}" destId="{91F777BC-E230-4C30-A71B-12523B11D4FC}" srcOrd="1" destOrd="0" presId="urn:microsoft.com/office/officeart/2005/8/layout/chevron2"/>
    <dgm:cxn modelId="{EE773D93-650F-4DDF-8377-ADA08923D3F8}" type="presParOf" srcId="{32F72E0E-75A9-45CB-BFF9-647F21FBDD70}" destId="{1F5CEB18-3B27-4A59-BCEE-157686FDB90A}" srcOrd="5" destOrd="0" presId="urn:microsoft.com/office/officeart/2005/8/layout/chevron2"/>
    <dgm:cxn modelId="{2E12C49A-89BE-4233-8098-339C2E0042D9}" type="presParOf" srcId="{32F72E0E-75A9-45CB-BFF9-647F21FBDD70}" destId="{01026810-997B-4561-9014-FD21DECCA188}" srcOrd="6" destOrd="0" presId="urn:microsoft.com/office/officeart/2005/8/layout/chevron2"/>
    <dgm:cxn modelId="{43EE101F-87E9-432A-A05F-B2D0198846B8}" type="presParOf" srcId="{01026810-997B-4561-9014-FD21DECCA188}" destId="{201334C0-ECD8-47D3-A4F4-5A46458F14A8}" srcOrd="0" destOrd="0" presId="urn:microsoft.com/office/officeart/2005/8/layout/chevron2"/>
    <dgm:cxn modelId="{0A8A7EF9-D938-4436-8037-F98C69752E2B}" type="presParOf" srcId="{01026810-997B-4561-9014-FD21DECCA188}" destId="{6EEBE697-D4B1-4F26-8534-9F9CE7D4CE85}" srcOrd="1" destOrd="0" presId="urn:microsoft.com/office/officeart/2005/8/layout/chevr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F7DAD0-C7CB-4A5A-B0F8-C5928F5C9D1C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7E30077-45AF-41CB-8EC3-4F9480C95A19}">
      <dgm:prSet phldrT="[Текст]"/>
      <dgm:spPr/>
      <dgm:t>
        <a:bodyPr/>
        <a:lstStyle/>
        <a:p>
          <a:r>
            <a:rPr lang="ru-RU" b="0" dirty="0" smtClean="0">
              <a:solidFill>
                <a:srgbClr val="002060"/>
              </a:solidFill>
            </a:rPr>
            <a:t>доходы</a:t>
          </a:r>
          <a:endParaRPr lang="ru-RU" b="0" dirty="0">
            <a:solidFill>
              <a:srgbClr val="002060"/>
            </a:solidFill>
          </a:endParaRPr>
        </a:p>
      </dgm:t>
    </dgm:pt>
    <dgm:pt modelId="{8A2A3A9D-254D-4034-8B45-87605FF47B19}" type="parTrans" cxnId="{FBDE6FF2-9E0D-4E74-A9AF-E87B48613E94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8B1B74BA-EB9F-4D1D-89FF-CDBE35D22DA3}" type="sibTrans" cxnId="{FBDE6FF2-9E0D-4E74-A9AF-E87B48613E94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6E71CBA1-4E7E-4EC3-90C3-384BEFACBE3D}">
      <dgm:prSet phldrT="[Текст]" custT="1"/>
      <dgm:spPr/>
      <dgm:t>
        <a:bodyPr/>
        <a:lstStyle/>
        <a:p>
          <a:r>
            <a:rPr lang="ru-RU" sz="1200" b="0" cap="none" spc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rPr>
            <a:t>Безвозмездные и безвозвратные поступления денежных средств в бюджет</a:t>
          </a:r>
          <a:endParaRPr lang="ru-RU" sz="1200" b="0" cap="none" spc="0" dirty="0">
            <a:ln w="1905"/>
            <a:solidFill>
              <a:srgbClr val="00206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465C87B-4A19-4C87-BCD3-C617A43D90D8}" type="parTrans" cxnId="{B93E343D-A16C-4440-90C2-5C9BAC7F8629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1E5FA48E-A593-456D-8F83-9B4471D10B92}" type="sibTrans" cxnId="{B93E343D-A16C-4440-90C2-5C9BAC7F8629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3FB4E09A-CB2E-4B2C-A8CC-B377BCD185C9}">
      <dgm:prSet phldrT="[Текст]"/>
      <dgm:spPr/>
      <dgm:t>
        <a:bodyPr/>
        <a:lstStyle/>
        <a:p>
          <a:r>
            <a:rPr lang="ru-RU" b="0" dirty="0" smtClean="0">
              <a:solidFill>
                <a:srgbClr val="002060"/>
              </a:solidFill>
            </a:rPr>
            <a:t>БЮДЖЕТ</a:t>
          </a:r>
          <a:endParaRPr lang="ru-RU" b="0" dirty="0">
            <a:solidFill>
              <a:srgbClr val="002060"/>
            </a:solidFill>
          </a:endParaRPr>
        </a:p>
      </dgm:t>
    </dgm:pt>
    <dgm:pt modelId="{A9568804-E6B8-421B-8A14-45B49D4DD84E}" type="parTrans" cxnId="{584F4DC5-6ADB-4D29-8B57-E924F280266B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7E5149EA-1299-47C1-BA09-43ECEF9BC650}" type="sibTrans" cxnId="{584F4DC5-6ADB-4D29-8B57-E924F280266B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561DF023-DDE5-4C3D-9219-F65C80FF08C2}">
      <dgm:prSet phldrT="[Текст]" custT="1"/>
      <dgm:spPr/>
      <dgm:t>
        <a:bodyPr/>
        <a:lstStyle/>
        <a:p>
          <a:r>
            <a:rPr lang="ru-RU" sz="1200" b="0" cap="none" spc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rPr>
            <a:t>форма образования и расходования денежных средств </a:t>
          </a:r>
          <a:endParaRPr lang="ru-RU" sz="1200" b="0" cap="none" spc="0" dirty="0">
            <a:ln w="1905"/>
            <a:solidFill>
              <a:srgbClr val="00206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129C745-689D-483D-8165-1A6088D19081}" type="parTrans" cxnId="{541CE640-3FA6-474A-999D-7326908AC78C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11D68019-4E00-4110-9063-998A772BD912}" type="sibTrans" cxnId="{541CE640-3FA6-474A-999D-7326908AC78C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BCD974D4-B1FA-4827-A293-4C0E075C00C5}">
      <dgm:prSet phldrT="[Текст]"/>
      <dgm:spPr/>
      <dgm:t>
        <a:bodyPr/>
        <a:lstStyle/>
        <a:p>
          <a:r>
            <a:rPr lang="ru-RU" b="0" dirty="0" smtClean="0">
              <a:solidFill>
                <a:srgbClr val="002060"/>
              </a:solidFill>
            </a:rPr>
            <a:t>расходы</a:t>
          </a:r>
          <a:endParaRPr lang="ru-RU" b="0" dirty="0">
            <a:solidFill>
              <a:srgbClr val="002060"/>
            </a:solidFill>
          </a:endParaRPr>
        </a:p>
      </dgm:t>
    </dgm:pt>
    <dgm:pt modelId="{C4D916FA-4F76-4A59-B01E-449D0AA2179E}" type="parTrans" cxnId="{270EABF3-0F28-4C64-8C68-9CBD8CA85F3B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92044018-87AD-4EA5-B309-5D9A1AC8E1FE}" type="sibTrans" cxnId="{270EABF3-0F28-4C64-8C68-9CBD8CA85F3B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36BE37D3-B3F4-4F29-AF2E-CB78494AD05D}">
      <dgm:prSet phldrT="[Текст]" custT="1"/>
      <dgm:spPr/>
      <dgm:t>
        <a:bodyPr/>
        <a:lstStyle/>
        <a:p>
          <a:r>
            <a:rPr lang="ru-RU" sz="1200" b="0" cap="none" spc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rPr>
            <a:t>Денежные средства, направленные на финансовое обеспечение задач и функций государственного и местного самоуправления</a:t>
          </a:r>
          <a:endParaRPr lang="ru-RU" sz="1200" b="0" cap="none" spc="0" dirty="0">
            <a:ln w="1905"/>
            <a:solidFill>
              <a:srgbClr val="00206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AAFA007-A9B0-4DA0-AEFB-C4CD5EC6BEBC}" type="parTrans" cxnId="{D51331EE-4B9B-4A36-979D-1D374C5BB45D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A2EE8E6C-3A04-4C9A-8335-8FAB2382376D}" type="sibTrans" cxnId="{D51331EE-4B9B-4A36-979D-1D374C5BB45D}">
      <dgm:prSet/>
      <dgm:spPr/>
      <dgm:t>
        <a:bodyPr/>
        <a:lstStyle/>
        <a:p>
          <a:endParaRPr lang="ru-RU" b="0">
            <a:solidFill>
              <a:srgbClr val="002060"/>
            </a:solidFill>
          </a:endParaRPr>
        </a:p>
      </dgm:t>
    </dgm:pt>
    <dgm:pt modelId="{62A70CFF-2C50-4DBD-9230-C7B593C24845}" type="pres">
      <dgm:prSet presAssocID="{C3F7DAD0-C7CB-4A5A-B0F8-C5928F5C9D1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541E4C-6BE0-409D-A22D-AF2C9192BD9A}" type="pres">
      <dgm:prSet presAssocID="{C3F7DAD0-C7CB-4A5A-B0F8-C5928F5C9D1C}" presName="tSp" presStyleCnt="0"/>
      <dgm:spPr/>
      <dgm:t>
        <a:bodyPr/>
        <a:lstStyle/>
        <a:p>
          <a:endParaRPr lang="ru-RU"/>
        </a:p>
      </dgm:t>
    </dgm:pt>
    <dgm:pt modelId="{5378395C-2B6F-4C6E-9C50-6DD5BF62B3E0}" type="pres">
      <dgm:prSet presAssocID="{C3F7DAD0-C7CB-4A5A-B0F8-C5928F5C9D1C}" presName="bSp" presStyleCnt="0"/>
      <dgm:spPr/>
      <dgm:t>
        <a:bodyPr/>
        <a:lstStyle/>
        <a:p>
          <a:endParaRPr lang="ru-RU"/>
        </a:p>
      </dgm:t>
    </dgm:pt>
    <dgm:pt modelId="{6B3CF647-4F53-4EF9-8EF0-BAE3867F360A}" type="pres">
      <dgm:prSet presAssocID="{C3F7DAD0-C7CB-4A5A-B0F8-C5928F5C9D1C}" presName="process" presStyleCnt="0"/>
      <dgm:spPr/>
      <dgm:t>
        <a:bodyPr/>
        <a:lstStyle/>
        <a:p>
          <a:endParaRPr lang="ru-RU"/>
        </a:p>
      </dgm:t>
    </dgm:pt>
    <dgm:pt modelId="{BE5C34D9-5B8B-4234-BB55-F02E4CAB7F9A}" type="pres">
      <dgm:prSet presAssocID="{27E30077-45AF-41CB-8EC3-4F9480C95A19}" presName="composite1" presStyleCnt="0"/>
      <dgm:spPr/>
      <dgm:t>
        <a:bodyPr/>
        <a:lstStyle/>
        <a:p>
          <a:endParaRPr lang="ru-RU"/>
        </a:p>
      </dgm:t>
    </dgm:pt>
    <dgm:pt modelId="{CDD734A6-5D28-4597-9841-40DC0C45910E}" type="pres">
      <dgm:prSet presAssocID="{27E30077-45AF-41CB-8EC3-4F9480C95A19}" presName="dummyNode1" presStyleLbl="node1" presStyleIdx="0" presStyleCnt="3"/>
      <dgm:spPr/>
      <dgm:t>
        <a:bodyPr/>
        <a:lstStyle/>
        <a:p>
          <a:endParaRPr lang="ru-RU"/>
        </a:p>
      </dgm:t>
    </dgm:pt>
    <dgm:pt modelId="{265CBE85-5D80-4E3A-B020-D8342F0265E2}" type="pres">
      <dgm:prSet presAssocID="{27E30077-45AF-41CB-8EC3-4F9480C95A19}" presName="childNode1" presStyleLbl="bgAcc1" presStyleIdx="0" presStyleCnt="3" custScaleX="197613" custLinFactNeighborX="-6125" custLinFactNeighborY="-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676C3-C0E4-4717-857F-D7E41BE9C427}" type="pres">
      <dgm:prSet presAssocID="{27E30077-45AF-41CB-8EC3-4F9480C95A1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C6DCAE-1ACE-4D38-A413-E28B0D777F5B}" type="pres">
      <dgm:prSet presAssocID="{27E30077-45AF-41CB-8EC3-4F9480C95A19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65AAD-B4AE-43ED-9734-8438FD5DE836}" type="pres">
      <dgm:prSet presAssocID="{27E30077-45AF-41CB-8EC3-4F9480C95A19}" presName="connSite1" presStyleCnt="0"/>
      <dgm:spPr/>
      <dgm:t>
        <a:bodyPr/>
        <a:lstStyle/>
        <a:p>
          <a:endParaRPr lang="ru-RU"/>
        </a:p>
      </dgm:t>
    </dgm:pt>
    <dgm:pt modelId="{890EAB01-D1EB-4282-A573-3551440EE338}" type="pres">
      <dgm:prSet presAssocID="{8B1B74BA-EB9F-4D1D-89FF-CDBE35D22DA3}" presName="Name9" presStyleLbl="sibTrans2D1" presStyleIdx="0" presStyleCnt="2" custAng="0" custScaleX="139953" custLinFactNeighborX="3929" custLinFactNeighborY="-14598"/>
      <dgm:spPr/>
      <dgm:t>
        <a:bodyPr/>
        <a:lstStyle/>
        <a:p>
          <a:endParaRPr lang="ru-RU"/>
        </a:p>
      </dgm:t>
    </dgm:pt>
    <dgm:pt modelId="{91612065-92A2-4102-A9DD-D0E855187A6A}" type="pres">
      <dgm:prSet presAssocID="{3FB4E09A-CB2E-4B2C-A8CC-B377BCD185C9}" presName="composite2" presStyleCnt="0"/>
      <dgm:spPr/>
      <dgm:t>
        <a:bodyPr/>
        <a:lstStyle/>
        <a:p>
          <a:endParaRPr lang="ru-RU"/>
        </a:p>
      </dgm:t>
    </dgm:pt>
    <dgm:pt modelId="{CEF079BC-5064-4ADB-A677-6947FFE7CF93}" type="pres">
      <dgm:prSet presAssocID="{3FB4E09A-CB2E-4B2C-A8CC-B377BCD185C9}" presName="dummyNode2" presStyleLbl="node1" presStyleIdx="0" presStyleCnt="3"/>
      <dgm:spPr/>
      <dgm:t>
        <a:bodyPr/>
        <a:lstStyle/>
        <a:p>
          <a:endParaRPr lang="ru-RU"/>
        </a:p>
      </dgm:t>
    </dgm:pt>
    <dgm:pt modelId="{675F4C48-4B49-45E2-9803-B367883CA1D3}" type="pres">
      <dgm:prSet presAssocID="{3FB4E09A-CB2E-4B2C-A8CC-B377BCD185C9}" presName="childNode2" presStyleLbl="bgAcc1" presStyleIdx="1" presStyleCnt="3" custScaleX="165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9FA79-E117-4100-9D7E-F97CF2AE336A}" type="pres">
      <dgm:prSet presAssocID="{3FB4E09A-CB2E-4B2C-A8CC-B377BCD185C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E7113-766D-4CF1-9147-F723B932714B}" type="pres">
      <dgm:prSet presAssocID="{3FB4E09A-CB2E-4B2C-A8CC-B377BCD185C9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78DEC-4095-4E75-8271-BCE570803084}" type="pres">
      <dgm:prSet presAssocID="{3FB4E09A-CB2E-4B2C-A8CC-B377BCD185C9}" presName="connSite2" presStyleCnt="0"/>
      <dgm:spPr/>
      <dgm:t>
        <a:bodyPr/>
        <a:lstStyle/>
        <a:p>
          <a:endParaRPr lang="ru-RU"/>
        </a:p>
      </dgm:t>
    </dgm:pt>
    <dgm:pt modelId="{FFF02864-0B33-4053-989E-612EC6D8DD12}" type="pres">
      <dgm:prSet presAssocID="{7E5149EA-1299-47C1-BA09-43ECEF9BC650}" presName="Name18" presStyleLbl="sibTrans2D1" presStyleIdx="1" presStyleCnt="2" custAng="21356527" custScaleX="125436" custLinFactNeighborX="3946" custLinFactNeighborY="14721"/>
      <dgm:spPr/>
      <dgm:t>
        <a:bodyPr/>
        <a:lstStyle/>
        <a:p>
          <a:endParaRPr lang="ru-RU"/>
        </a:p>
      </dgm:t>
    </dgm:pt>
    <dgm:pt modelId="{4B11D71A-E547-4337-8D4F-482B878BB02E}" type="pres">
      <dgm:prSet presAssocID="{BCD974D4-B1FA-4827-A293-4C0E075C00C5}" presName="composite1" presStyleCnt="0"/>
      <dgm:spPr/>
      <dgm:t>
        <a:bodyPr/>
        <a:lstStyle/>
        <a:p>
          <a:endParaRPr lang="ru-RU"/>
        </a:p>
      </dgm:t>
    </dgm:pt>
    <dgm:pt modelId="{F4A88BDC-C712-41BB-B07E-CF0A162A7C21}" type="pres">
      <dgm:prSet presAssocID="{BCD974D4-B1FA-4827-A293-4C0E075C00C5}" presName="dummyNode1" presStyleLbl="node1" presStyleIdx="1" presStyleCnt="3"/>
      <dgm:spPr/>
      <dgm:t>
        <a:bodyPr/>
        <a:lstStyle/>
        <a:p>
          <a:endParaRPr lang="ru-RU"/>
        </a:p>
      </dgm:t>
    </dgm:pt>
    <dgm:pt modelId="{FAC696DF-E259-466A-904F-8C08DEB08718}" type="pres">
      <dgm:prSet presAssocID="{BCD974D4-B1FA-4827-A293-4C0E075C00C5}" presName="childNode1" presStyleLbl="bgAcc1" presStyleIdx="2" presStyleCnt="3" custScaleX="212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5B8135-9D3E-4F9D-A2E2-FD476027DC9C}" type="pres">
      <dgm:prSet presAssocID="{BCD974D4-B1FA-4827-A293-4C0E075C00C5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73C20-ADD0-45D1-AE7E-A440140CC79D}" type="pres">
      <dgm:prSet presAssocID="{BCD974D4-B1FA-4827-A293-4C0E075C00C5}" presName="parentNode1" presStyleLbl="node1" presStyleIdx="2" presStyleCnt="3" custLinFactNeighborX="45427" custLinFactNeighborY="-20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FBE65-13FF-4675-820F-B07ED8FC0C13}" type="pres">
      <dgm:prSet presAssocID="{BCD974D4-B1FA-4827-A293-4C0E075C00C5}" presName="connSite1" presStyleCnt="0"/>
      <dgm:spPr/>
      <dgm:t>
        <a:bodyPr/>
        <a:lstStyle/>
        <a:p>
          <a:endParaRPr lang="ru-RU"/>
        </a:p>
      </dgm:t>
    </dgm:pt>
  </dgm:ptLst>
  <dgm:cxnLst>
    <dgm:cxn modelId="{270EABF3-0F28-4C64-8C68-9CBD8CA85F3B}" srcId="{C3F7DAD0-C7CB-4A5A-B0F8-C5928F5C9D1C}" destId="{BCD974D4-B1FA-4827-A293-4C0E075C00C5}" srcOrd="2" destOrd="0" parTransId="{C4D916FA-4F76-4A59-B01E-449D0AA2179E}" sibTransId="{92044018-87AD-4EA5-B309-5D9A1AC8E1FE}"/>
    <dgm:cxn modelId="{E2593A46-AF2E-4B9C-9BA9-6AF072F1CF47}" type="presOf" srcId="{8B1B74BA-EB9F-4D1D-89FF-CDBE35D22DA3}" destId="{890EAB01-D1EB-4282-A573-3551440EE338}" srcOrd="0" destOrd="0" presId="urn:microsoft.com/office/officeart/2005/8/layout/hProcess4"/>
    <dgm:cxn modelId="{33056D8F-8450-498C-A523-60F4F83246FF}" type="presOf" srcId="{3FB4E09A-CB2E-4B2C-A8CC-B377BCD185C9}" destId="{4CAE7113-766D-4CF1-9147-F723B932714B}" srcOrd="0" destOrd="0" presId="urn:microsoft.com/office/officeart/2005/8/layout/hProcess4"/>
    <dgm:cxn modelId="{D51331EE-4B9B-4A36-979D-1D374C5BB45D}" srcId="{BCD974D4-B1FA-4827-A293-4C0E075C00C5}" destId="{36BE37D3-B3F4-4F29-AF2E-CB78494AD05D}" srcOrd="0" destOrd="0" parTransId="{AAAFA007-A9B0-4DA0-AEFB-C4CD5EC6BEBC}" sibTransId="{A2EE8E6C-3A04-4C9A-8335-8FAB2382376D}"/>
    <dgm:cxn modelId="{FBDE6FF2-9E0D-4E74-A9AF-E87B48613E94}" srcId="{C3F7DAD0-C7CB-4A5A-B0F8-C5928F5C9D1C}" destId="{27E30077-45AF-41CB-8EC3-4F9480C95A19}" srcOrd="0" destOrd="0" parTransId="{8A2A3A9D-254D-4034-8B45-87605FF47B19}" sibTransId="{8B1B74BA-EB9F-4D1D-89FF-CDBE35D22DA3}"/>
    <dgm:cxn modelId="{0B9248E0-1D05-40EA-AE99-B78A3CFF3ABE}" type="presOf" srcId="{27E30077-45AF-41CB-8EC3-4F9480C95A19}" destId="{E1C6DCAE-1ACE-4D38-A413-E28B0D777F5B}" srcOrd="0" destOrd="0" presId="urn:microsoft.com/office/officeart/2005/8/layout/hProcess4"/>
    <dgm:cxn modelId="{E35A318B-0F1C-409E-A6A9-530EBB8885C8}" type="presOf" srcId="{561DF023-DDE5-4C3D-9219-F65C80FF08C2}" destId="{28D9FA79-E117-4100-9D7E-F97CF2AE336A}" srcOrd="1" destOrd="0" presId="urn:microsoft.com/office/officeart/2005/8/layout/hProcess4"/>
    <dgm:cxn modelId="{13BAD163-DCEA-42D0-9D3A-D13DCF77E611}" type="presOf" srcId="{C3F7DAD0-C7CB-4A5A-B0F8-C5928F5C9D1C}" destId="{62A70CFF-2C50-4DBD-9230-C7B593C24845}" srcOrd="0" destOrd="0" presId="urn:microsoft.com/office/officeart/2005/8/layout/hProcess4"/>
    <dgm:cxn modelId="{7CE2B216-2422-49D0-918D-AC8BF75FEEC1}" type="presOf" srcId="{36BE37D3-B3F4-4F29-AF2E-CB78494AD05D}" destId="{FAC696DF-E259-466A-904F-8C08DEB08718}" srcOrd="0" destOrd="0" presId="urn:microsoft.com/office/officeart/2005/8/layout/hProcess4"/>
    <dgm:cxn modelId="{61981A96-6CF6-4E24-8028-1E3E99CE998B}" type="presOf" srcId="{BCD974D4-B1FA-4827-A293-4C0E075C00C5}" destId="{C2D73C20-ADD0-45D1-AE7E-A440140CC79D}" srcOrd="0" destOrd="0" presId="urn:microsoft.com/office/officeart/2005/8/layout/hProcess4"/>
    <dgm:cxn modelId="{B93E343D-A16C-4440-90C2-5C9BAC7F8629}" srcId="{27E30077-45AF-41CB-8EC3-4F9480C95A19}" destId="{6E71CBA1-4E7E-4EC3-90C3-384BEFACBE3D}" srcOrd="0" destOrd="0" parTransId="{B465C87B-4A19-4C87-BCD3-C617A43D90D8}" sibTransId="{1E5FA48E-A593-456D-8F83-9B4471D10B92}"/>
    <dgm:cxn modelId="{584F4DC5-6ADB-4D29-8B57-E924F280266B}" srcId="{C3F7DAD0-C7CB-4A5A-B0F8-C5928F5C9D1C}" destId="{3FB4E09A-CB2E-4B2C-A8CC-B377BCD185C9}" srcOrd="1" destOrd="0" parTransId="{A9568804-E6B8-421B-8A14-45B49D4DD84E}" sibTransId="{7E5149EA-1299-47C1-BA09-43ECEF9BC650}"/>
    <dgm:cxn modelId="{541CE640-3FA6-474A-999D-7326908AC78C}" srcId="{3FB4E09A-CB2E-4B2C-A8CC-B377BCD185C9}" destId="{561DF023-DDE5-4C3D-9219-F65C80FF08C2}" srcOrd="0" destOrd="0" parTransId="{A129C745-689D-483D-8165-1A6088D19081}" sibTransId="{11D68019-4E00-4110-9063-998A772BD912}"/>
    <dgm:cxn modelId="{4148BADD-1BBB-48ED-96F2-27227DD139B6}" type="presOf" srcId="{36BE37D3-B3F4-4F29-AF2E-CB78494AD05D}" destId="{C85B8135-9D3E-4F9D-A2E2-FD476027DC9C}" srcOrd="1" destOrd="0" presId="urn:microsoft.com/office/officeart/2005/8/layout/hProcess4"/>
    <dgm:cxn modelId="{0ADE869B-6C1E-4889-A610-C5F462F8B63F}" type="presOf" srcId="{6E71CBA1-4E7E-4EC3-90C3-384BEFACBE3D}" destId="{265CBE85-5D80-4E3A-B020-D8342F0265E2}" srcOrd="0" destOrd="0" presId="urn:microsoft.com/office/officeart/2005/8/layout/hProcess4"/>
    <dgm:cxn modelId="{013C641E-A9FB-44DA-8079-5AAC814D891F}" type="presOf" srcId="{561DF023-DDE5-4C3D-9219-F65C80FF08C2}" destId="{675F4C48-4B49-45E2-9803-B367883CA1D3}" srcOrd="0" destOrd="0" presId="urn:microsoft.com/office/officeart/2005/8/layout/hProcess4"/>
    <dgm:cxn modelId="{AE129F35-7AE8-484F-92EB-45608EB6A944}" type="presOf" srcId="{6E71CBA1-4E7E-4EC3-90C3-384BEFACBE3D}" destId="{8D9676C3-C0E4-4717-857F-D7E41BE9C427}" srcOrd="1" destOrd="0" presId="urn:microsoft.com/office/officeart/2005/8/layout/hProcess4"/>
    <dgm:cxn modelId="{D4B60D06-5D09-48EA-AFA9-5ABE10C0305C}" type="presOf" srcId="{7E5149EA-1299-47C1-BA09-43ECEF9BC650}" destId="{FFF02864-0B33-4053-989E-612EC6D8DD12}" srcOrd="0" destOrd="0" presId="urn:microsoft.com/office/officeart/2005/8/layout/hProcess4"/>
    <dgm:cxn modelId="{97D819A9-4690-49B3-AF57-AE908A3ACEA9}" type="presParOf" srcId="{62A70CFF-2C50-4DBD-9230-C7B593C24845}" destId="{74541E4C-6BE0-409D-A22D-AF2C9192BD9A}" srcOrd="0" destOrd="0" presId="urn:microsoft.com/office/officeart/2005/8/layout/hProcess4"/>
    <dgm:cxn modelId="{8BB08D60-1700-4EAE-857E-FB4F3BD33BC0}" type="presParOf" srcId="{62A70CFF-2C50-4DBD-9230-C7B593C24845}" destId="{5378395C-2B6F-4C6E-9C50-6DD5BF62B3E0}" srcOrd="1" destOrd="0" presId="urn:microsoft.com/office/officeart/2005/8/layout/hProcess4"/>
    <dgm:cxn modelId="{FDBB8FFB-6D5A-4F93-B9CD-A1225BBD9C15}" type="presParOf" srcId="{62A70CFF-2C50-4DBD-9230-C7B593C24845}" destId="{6B3CF647-4F53-4EF9-8EF0-BAE3867F360A}" srcOrd="2" destOrd="0" presId="urn:microsoft.com/office/officeart/2005/8/layout/hProcess4"/>
    <dgm:cxn modelId="{F2BACD5C-93BB-4E30-A6B0-E53C4F0ED377}" type="presParOf" srcId="{6B3CF647-4F53-4EF9-8EF0-BAE3867F360A}" destId="{BE5C34D9-5B8B-4234-BB55-F02E4CAB7F9A}" srcOrd="0" destOrd="0" presId="urn:microsoft.com/office/officeart/2005/8/layout/hProcess4"/>
    <dgm:cxn modelId="{3DF7C757-AC12-48B9-ACA0-F6DBD3DB51EF}" type="presParOf" srcId="{BE5C34D9-5B8B-4234-BB55-F02E4CAB7F9A}" destId="{CDD734A6-5D28-4597-9841-40DC0C45910E}" srcOrd="0" destOrd="0" presId="urn:microsoft.com/office/officeart/2005/8/layout/hProcess4"/>
    <dgm:cxn modelId="{7E3A2859-2FAD-4FAA-813E-7A3975AF816A}" type="presParOf" srcId="{BE5C34D9-5B8B-4234-BB55-F02E4CAB7F9A}" destId="{265CBE85-5D80-4E3A-B020-D8342F0265E2}" srcOrd="1" destOrd="0" presId="urn:microsoft.com/office/officeart/2005/8/layout/hProcess4"/>
    <dgm:cxn modelId="{2642AC41-F905-4130-9B0C-626D0D54F8EF}" type="presParOf" srcId="{BE5C34D9-5B8B-4234-BB55-F02E4CAB7F9A}" destId="{8D9676C3-C0E4-4717-857F-D7E41BE9C427}" srcOrd="2" destOrd="0" presId="urn:microsoft.com/office/officeart/2005/8/layout/hProcess4"/>
    <dgm:cxn modelId="{957FA90C-7FA9-4C1D-9505-570FDCABAD45}" type="presParOf" srcId="{BE5C34D9-5B8B-4234-BB55-F02E4CAB7F9A}" destId="{E1C6DCAE-1ACE-4D38-A413-E28B0D777F5B}" srcOrd="3" destOrd="0" presId="urn:microsoft.com/office/officeart/2005/8/layout/hProcess4"/>
    <dgm:cxn modelId="{79743102-E204-4479-A642-A528E411A235}" type="presParOf" srcId="{BE5C34D9-5B8B-4234-BB55-F02E4CAB7F9A}" destId="{91B65AAD-B4AE-43ED-9734-8438FD5DE836}" srcOrd="4" destOrd="0" presId="urn:microsoft.com/office/officeart/2005/8/layout/hProcess4"/>
    <dgm:cxn modelId="{6526E1E6-519F-42E8-B494-D412718CA6F5}" type="presParOf" srcId="{6B3CF647-4F53-4EF9-8EF0-BAE3867F360A}" destId="{890EAB01-D1EB-4282-A573-3551440EE338}" srcOrd="1" destOrd="0" presId="urn:microsoft.com/office/officeart/2005/8/layout/hProcess4"/>
    <dgm:cxn modelId="{8AF42F7E-5064-4660-A8EA-8AC5BEF5E66D}" type="presParOf" srcId="{6B3CF647-4F53-4EF9-8EF0-BAE3867F360A}" destId="{91612065-92A2-4102-A9DD-D0E855187A6A}" srcOrd="2" destOrd="0" presId="urn:microsoft.com/office/officeart/2005/8/layout/hProcess4"/>
    <dgm:cxn modelId="{D0A0E4FE-F6ED-47DD-8069-3E9DC7D6491C}" type="presParOf" srcId="{91612065-92A2-4102-A9DD-D0E855187A6A}" destId="{CEF079BC-5064-4ADB-A677-6947FFE7CF93}" srcOrd="0" destOrd="0" presId="urn:microsoft.com/office/officeart/2005/8/layout/hProcess4"/>
    <dgm:cxn modelId="{FFA369CF-4F5B-439E-9997-F54C10048736}" type="presParOf" srcId="{91612065-92A2-4102-A9DD-D0E855187A6A}" destId="{675F4C48-4B49-45E2-9803-B367883CA1D3}" srcOrd="1" destOrd="0" presId="urn:microsoft.com/office/officeart/2005/8/layout/hProcess4"/>
    <dgm:cxn modelId="{14ACB240-641D-4445-8E4D-14347D4F772B}" type="presParOf" srcId="{91612065-92A2-4102-A9DD-D0E855187A6A}" destId="{28D9FA79-E117-4100-9D7E-F97CF2AE336A}" srcOrd="2" destOrd="0" presId="urn:microsoft.com/office/officeart/2005/8/layout/hProcess4"/>
    <dgm:cxn modelId="{5D908937-A812-4E89-90C9-3E88E421B74A}" type="presParOf" srcId="{91612065-92A2-4102-A9DD-D0E855187A6A}" destId="{4CAE7113-766D-4CF1-9147-F723B932714B}" srcOrd="3" destOrd="0" presId="urn:microsoft.com/office/officeart/2005/8/layout/hProcess4"/>
    <dgm:cxn modelId="{4C4CA24D-BCD6-4282-9988-FBF074FC9C35}" type="presParOf" srcId="{91612065-92A2-4102-A9DD-D0E855187A6A}" destId="{10978DEC-4095-4E75-8271-BCE570803084}" srcOrd="4" destOrd="0" presId="urn:microsoft.com/office/officeart/2005/8/layout/hProcess4"/>
    <dgm:cxn modelId="{11BD4C40-7896-493C-97A1-0720AE01C1D3}" type="presParOf" srcId="{6B3CF647-4F53-4EF9-8EF0-BAE3867F360A}" destId="{FFF02864-0B33-4053-989E-612EC6D8DD12}" srcOrd="3" destOrd="0" presId="urn:microsoft.com/office/officeart/2005/8/layout/hProcess4"/>
    <dgm:cxn modelId="{179441C5-414A-4BC7-A2EA-3FB38105D328}" type="presParOf" srcId="{6B3CF647-4F53-4EF9-8EF0-BAE3867F360A}" destId="{4B11D71A-E547-4337-8D4F-482B878BB02E}" srcOrd="4" destOrd="0" presId="urn:microsoft.com/office/officeart/2005/8/layout/hProcess4"/>
    <dgm:cxn modelId="{FE714F15-FD65-4CE5-9069-7FCD85BEA56A}" type="presParOf" srcId="{4B11D71A-E547-4337-8D4F-482B878BB02E}" destId="{F4A88BDC-C712-41BB-B07E-CF0A162A7C21}" srcOrd="0" destOrd="0" presId="urn:microsoft.com/office/officeart/2005/8/layout/hProcess4"/>
    <dgm:cxn modelId="{7145152C-0290-4E7F-AF31-4B3981E90DE7}" type="presParOf" srcId="{4B11D71A-E547-4337-8D4F-482B878BB02E}" destId="{FAC696DF-E259-466A-904F-8C08DEB08718}" srcOrd="1" destOrd="0" presId="urn:microsoft.com/office/officeart/2005/8/layout/hProcess4"/>
    <dgm:cxn modelId="{DFCAA070-4A3E-4BD1-83AD-8E06B34FD7ED}" type="presParOf" srcId="{4B11D71A-E547-4337-8D4F-482B878BB02E}" destId="{C85B8135-9D3E-4F9D-A2E2-FD476027DC9C}" srcOrd="2" destOrd="0" presId="urn:microsoft.com/office/officeart/2005/8/layout/hProcess4"/>
    <dgm:cxn modelId="{5233B437-4957-408D-A1A9-3538AE92B757}" type="presParOf" srcId="{4B11D71A-E547-4337-8D4F-482B878BB02E}" destId="{C2D73C20-ADD0-45D1-AE7E-A440140CC79D}" srcOrd="3" destOrd="0" presId="urn:microsoft.com/office/officeart/2005/8/layout/hProcess4"/>
    <dgm:cxn modelId="{8D8CED3F-DFC6-4F64-8E8A-15C0C3E13FD9}" type="presParOf" srcId="{4B11D71A-E547-4337-8D4F-482B878BB02E}" destId="{1ACFBE65-13FF-4675-820F-B07ED8FC0C13}" srcOrd="4" destOrd="0" presId="urn:microsoft.com/office/officeart/2005/8/layout/h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082B96E-1ACB-46EF-8670-56AB97CDEA49}" type="doc">
      <dgm:prSet loTypeId="urn:microsoft.com/office/officeart/2005/8/layout/equation2" loCatId="relationship" qsTypeId="urn:microsoft.com/office/officeart/2005/8/quickstyle/3d8" qsCatId="3D" csTypeId="urn:microsoft.com/office/officeart/2005/8/colors/colorful2" csCatId="colorful" phldr="1"/>
      <dgm:spPr/>
    </dgm:pt>
    <dgm:pt modelId="{6E196532-DA31-42A2-8F1E-402D39A58FE0}">
      <dgm:prSet phldrT="[Текст]"/>
      <dgm:spPr/>
      <dgm:t>
        <a:bodyPr/>
        <a:lstStyle/>
        <a:p>
          <a:r>
            <a:rPr lang="ru-RU" b="1" dirty="0" smtClean="0"/>
            <a:t>ДОХОДЫ</a:t>
          </a:r>
          <a:endParaRPr lang="ru-RU" b="1" dirty="0"/>
        </a:p>
      </dgm:t>
    </dgm:pt>
    <dgm:pt modelId="{2E256265-FCDB-4FDD-9553-7D2548BB6A2F}" type="parTrans" cxnId="{B0EA729F-2354-498E-8BA2-E088EBDAB7A6}">
      <dgm:prSet/>
      <dgm:spPr/>
      <dgm:t>
        <a:bodyPr/>
        <a:lstStyle/>
        <a:p>
          <a:endParaRPr lang="ru-RU"/>
        </a:p>
      </dgm:t>
    </dgm:pt>
    <dgm:pt modelId="{71A5754A-F757-46BA-8D5C-E89F2E99AC00}" type="sibTrans" cxnId="{B0EA729F-2354-498E-8BA2-E088EBDAB7A6}">
      <dgm:prSet/>
      <dgm:spPr/>
      <dgm:t>
        <a:bodyPr/>
        <a:lstStyle/>
        <a:p>
          <a:endParaRPr lang="ru-RU"/>
        </a:p>
      </dgm:t>
    </dgm:pt>
    <dgm:pt modelId="{A74C177F-095E-41CC-96FD-CEF9C87532DB}">
      <dgm:prSet phldrT="[Текст]"/>
      <dgm:spPr/>
      <dgm:t>
        <a:bodyPr/>
        <a:lstStyle/>
        <a:p>
          <a:r>
            <a:rPr lang="ru-RU" dirty="0" smtClean="0"/>
            <a:t>РАСХОДЫ</a:t>
          </a:r>
          <a:endParaRPr lang="ru-RU" dirty="0"/>
        </a:p>
      </dgm:t>
    </dgm:pt>
    <dgm:pt modelId="{2E056066-D515-4D0F-9743-B0E43C874C95}" type="parTrans" cxnId="{E70B3ABC-1BEA-412B-8FAD-9A6235B83826}">
      <dgm:prSet/>
      <dgm:spPr/>
      <dgm:t>
        <a:bodyPr/>
        <a:lstStyle/>
        <a:p>
          <a:endParaRPr lang="ru-RU"/>
        </a:p>
      </dgm:t>
    </dgm:pt>
    <dgm:pt modelId="{14BFF416-D9C7-40DD-A528-D0C27AD23654}" type="sibTrans" cxnId="{E70B3ABC-1BEA-412B-8FAD-9A6235B83826}">
      <dgm:prSet/>
      <dgm:spPr/>
      <dgm:t>
        <a:bodyPr/>
        <a:lstStyle/>
        <a:p>
          <a:endParaRPr lang="ru-RU"/>
        </a:p>
      </dgm:t>
    </dgm:pt>
    <dgm:pt modelId="{CBB682E4-51FC-4F4B-AEDC-EEF7F4F6B193}">
      <dgm:prSet phldrT="[Текст]"/>
      <dgm:spPr/>
      <dgm:t>
        <a:bodyPr/>
        <a:lstStyle/>
        <a:p>
          <a:r>
            <a:rPr lang="ru-RU" dirty="0" smtClean="0"/>
            <a:t>ДЕФИЦИТ (ПРОФИЦИТ)</a:t>
          </a:r>
          <a:endParaRPr lang="ru-RU" dirty="0"/>
        </a:p>
      </dgm:t>
    </dgm:pt>
    <dgm:pt modelId="{682D3647-2994-4782-9638-186B68EDC88D}" type="parTrans" cxnId="{B0FEA1BC-2818-47C0-853E-5B086BB78E36}">
      <dgm:prSet/>
      <dgm:spPr/>
      <dgm:t>
        <a:bodyPr/>
        <a:lstStyle/>
        <a:p>
          <a:endParaRPr lang="ru-RU"/>
        </a:p>
      </dgm:t>
    </dgm:pt>
    <dgm:pt modelId="{32E69519-EF03-4024-B729-242141A9B995}" type="sibTrans" cxnId="{B0FEA1BC-2818-47C0-853E-5B086BB78E36}">
      <dgm:prSet/>
      <dgm:spPr/>
      <dgm:t>
        <a:bodyPr/>
        <a:lstStyle/>
        <a:p>
          <a:endParaRPr lang="ru-RU"/>
        </a:p>
      </dgm:t>
    </dgm:pt>
    <dgm:pt modelId="{D5396BBC-E8F3-47A3-9CBE-DACBDCD17E23}" type="pres">
      <dgm:prSet presAssocID="{5082B96E-1ACB-46EF-8670-56AB97CDEA49}" presName="Name0" presStyleCnt="0">
        <dgm:presLayoutVars>
          <dgm:dir/>
          <dgm:resizeHandles val="exact"/>
        </dgm:presLayoutVars>
      </dgm:prSet>
      <dgm:spPr/>
    </dgm:pt>
    <dgm:pt modelId="{F1C4D4D1-96A6-4E7F-B517-90D2C8884DA5}" type="pres">
      <dgm:prSet presAssocID="{5082B96E-1ACB-46EF-8670-56AB97CDEA49}" presName="vNodes" presStyleCnt="0"/>
      <dgm:spPr/>
    </dgm:pt>
    <dgm:pt modelId="{33AAB2CB-1000-4932-9D3D-D2EECBB27FE5}" type="pres">
      <dgm:prSet presAssocID="{6E196532-DA31-42A2-8F1E-402D39A58FE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4CE5C-25C5-4878-9BB9-4E11A4E3255A}" type="pres">
      <dgm:prSet presAssocID="{71A5754A-F757-46BA-8D5C-E89F2E99AC00}" presName="spacerT" presStyleCnt="0"/>
      <dgm:spPr/>
    </dgm:pt>
    <dgm:pt modelId="{EC8E207D-1250-4035-843B-74EC614F4DE1}" type="pres">
      <dgm:prSet presAssocID="{71A5754A-F757-46BA-8D5C-E89F2E99AC0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634CD80-7864-4F23-8234-5301F2E61452}" type="pres">
      <dgm:prSet presAssocID="{71A5754A-F757-46BA-8D5C-E89F2E99AC00}" presName="spacerB" presStyleCnt="0"/>
      <dgm:spPr/>
    </dgm:pt>
    <dgm:pt modelId="{43107B21-8F04-4CFD-BCDD-5B2F387CEA91}" type="pres">
      <dgm:prSet presAssocID="{A74C177F-095E-41CC-96FD-CEF9C87532D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B04DC-9807-4826-AA03-8A56081726AD}" type="pres">
      <dgm:prSet presAssocID="{5082B96E-1ACB-46EF-8670-56AB97CDEA49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49BC49F2-D4D3-4169-BCEF-721792587C75}" type="pres">
      <dgm:prSet presAssocID="{5082B96E-1ACB-46EF-8670-56AB97CDEA49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89435D6-19E1-490B-B8F6-1725A473E2CF}" type="pres">
      <dgm:prSet presAssocID="{5082B96E-1ACB-46EF-8670-56AB97CDEA49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DFDF79-3AE0-40E2-8F48-075AED0E4BBB}" type="presOf" srcId="{14BFF416-D9C7-40DD-A528-D0C27AD23654}" destId="{556B04DC-9807-4826-AA03-8A56081726AD}" srcOrd="0" destOrd="0" presId="urn:microsoft.com/office/officeart/2005/8/layout/equation2"/>
    <dgm:cxn modelId="{B0FEA1BC-2818-47C0-853E-5B086BB78E36}" srcId="{5082B96E-1ACB-46EF-8670-56AB97CDEA49}" destId="{CBB682E4-51FC-4F4B-AEDC-EEF7F4F6B193}" srcOrd="2" destOrd="0" parTransId="{682D3647-2994-4782-9638-186B68EDC88D}" sibTransId="{32E69519-EF03-4024-B729-242141A9B995}"/>
    <dgm:cxn modelId="{E70B3ABC-1BEA-412B-8FAD-9A6235B83826}" srcId="{5082B96E-1ACB-46EF-8670-56AB97CDEA49}" destId="{A74C177F-095E-41CC-96FD-CEF9C87532DB}" srcOrd="1" destOrd="0" parTransId="{2E056066-D515-4D0F-9743-B0E43C874C95}" sibTransId="{14BFF416-D9C7-40DD-A528-D0C27AD23654}"/>
    <dgm:cxn modelId="{23CF6E71-80E3-4FA5-88E8-FBA83727C6D3}" type="presOf" srcId="{14BFF416-D9C7-40DD-A528-D0C27AD23654}" destId="{49BC49F2-D4D3-4169-BCEF-721792587C75}" srcOrd="1" destOrd="0" presId="urn:microsoft.com/office/officeart/2005/8/layout/equation2"/>
    <dgm:cxn modelId="{80DF16A5-11E3-4943-AC9B-E8A8CCE10F20}" type="presOf" srcId="{6E196532-DA31-42A2-8F1E-402D39A58FE0}" destId="{33AAB2CB-1000-4932-9D3D-D2EECBB27FE5}" srcOrd="0" destOrd="0" presId="urn:microsoft.com/office/officeart/2005/8/layout/equation2"/>
    <dgm:cxn modelId="{F8994720-C616-4E94-813D-24543D747FEA}" type="presOf" srcId="{A74C177F-095E-41CC-96FD-CEF9C87532DB}" destId="{43107B21-8F04-4CFD-BCDD-5B2F387CEA91}" srcOrd="0" destOrd="0" presId="urn:microsoft.com/office/officeart/2005/8/layout/equation2"/>
    <dgm:cxn modelId="{46D571C5-7861-4C41-A590-2017A6AA7C90}" type="presOf" srcId="{5082B96E-1ACB-46EF-8670-56AB97CDEA49}" destId="{D5396BBC-E8F3-47A3-9CBE-DACBDCD17E23}" srcOrd="0" destOrd="0" presId="urn:microsoft.com/office/officeart/2005/8/layout/equation2"/>
    <dgm:cxn modelId="{1B8A3395-F4AF-4043-9870-AD7D3E56A4E4}" type="presOf" srcId="{71A5754A-F757-46BA-8D5C-E89F2E99AC00}" destId="{EC8E207D-1250-4035-843B-74EC614F4DE1}" srcOrd="0" destOrd="0" presId="urn:microsoft.com/office/officeart/2005/8/layout/equation2"/>
    <dgm:cxn modelId="{121434A5-2F97-4EA3-AF4C-79160AB464C2}" type="presOf" srcId="{CBB682E4-51FC-4F4B-AEDC-EEF7F4F6B193}" destId="{289435D6-19E1-490B-B8F6-1725A473E2CF}" srcOrd="0" destOrd="0" presId="urn:microsoft.com/office/officeart/2005/8/layout/equation2"/>
    <dgm:cxn modelId="{B0EA729F-2354-498E-8BA2-E088EBDAB7A6}" srcId="{5082B96E-1ACB-46EF-8670-56AB97CDEA49}" destId="{6E196532-DA31-42A2-8F1E-402D39A58FE0}" srcOrd="0" destOrd="0" parTransId="{2E256265-FCDB-4FDD-9553-7D2548BB6A2F}" sibTransId="{71A5754A-F757-46BA-8D5C-E89F2E99AC00}"/>
    <dgm:cxn modelId="{EB78E05D-F22B-4A74-B222-8E86F3134A39}" type="presParOf" srcId="{D5396BBC-E8F3-47A3-9CBE-DACBDCD17E23}" destId="{F1C4D4D1-96A6-4E7F-B517-90D2C8884DA5}" srcOrd="0" destOrd="0" presId="urn:microsoft.com/office/officeart/2005/8/layout/equation2"/>
    <dgm:cxn modelId="{43AB2C56-853E-4C74-9FE0-63BEC792F150}" type="presParOf" srcId="{F1C4D4D1-96A6-4E7F-B517-90D2C8884DA5}" destId="{33AAB2CB-1000-4932-9D3D-D2EECBB27FE5}" srcOrd="0" destOrd="0" presId="urn:microsoft.com/office/officeart/2005/8/layout/equation2"/>
    <dgm:cxn modelId="{B75D037F-C9B0-4143-A158-35F3AEA5FB33}" type="presParOf" srcId="{F1C4D4D1-96A6-4E7F-B517-90D2C8884DA5}" destId="{8F34CE5C-25C5-4878-9BB9-4E11A4E3255A}" srcOrd="1" destOrd="0" presId="urn:microsoft.com/office/officeart/2005/8/layout/equation2"/>
    <dgm:cxn modelId="{78036315-40F0-48EB-9F0F-6ED52CA84ADA}" type="presParOf" srcId="{F1C4D4D1-96A6-4E7F-B517-90D2C8884DA5}" destId="{EC8E207D-1250-4035-843B-74EC614F4DE1}" srcOrd="2" destOrd="0" presId="urn:microsoft.com/office/officeart/2005/8/layout/equation2"/>
    <dgm:cxn modelId="{4C987376-8CA6-494F-BC12-B1B950292847}" type="presParOf" srcId="{F1C4D4D1-96A6-4E7F-B517-90D2C8884DA5}" destId="{D634CD80-7864-4F23-8234-5301F2E61452}" srcOrd="3" destOrd="0" presId="urn:microsoft.com/office/officeart/2005/8/layout/equation2"/>
    <dgm:cxn modelId="{15BF91A7-40A5-42B3-A2E3-BC6838C8D110}" type="presParOf" srcId="{F1C4D4D1-96A6-4E7F-B517-90D2C8884DA5}" destId="{43107B21-8F04-4CFD-BCDD-5B2F387CEA91}" srcOrd="4" destOrd="0" presId="urn:microsoft.com/office/officeart/2005/8/layout/equation2"/>
    <dgm:cxn modelId="{582D79FA-C4BD-4CC9-B838-8AB6EC092284}" type="presParOf" srcId="{D5396BBC-E8F3-47A3-9CBE-DACBDCD17E23}" destId="{556B04DC-9807-4826-AA03-8A56081726AD}" srcOrd="1" destOrd="0" presId="urn:microsoft.com/office/officeart/2005/8/layout/equation2"/>
    <dgm:cxn modelId="{F5480543-C15D-4DA9-A042-E965111CF746}" type="presParOf" srcId="{556B04DC-9807-4826-AA03-8A56081726AD}" destId="{49BC49F2-D4D3-4169-BCEF-721792587C75}" srcOrd="0" destOrd="0" presId="urn:microsoft.com/office/officeart/2005/8/layout/equation2"/>
    <dgm:cxn modelId="{6E3F934F-6A72-4A17-B0E3-E70883FE268C}" type="presParOf" srcId="{D5396BBC-E8F3-47A3-9CBE-DACBDCD17E23}" destId="{289435D6-19E1-490B-B8F6-1725A473E2CF}" srcOrd="2" destOrd="0" presId="urn:microsoft.com/office/officeart/2005/8/layout/equation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021F0D1-073B-4ED4-A169-AFF161D293AC}" type="doc">
      <dgm:prSet loTypeId="urn:microsoft.com/office/officeart/2005/8/layout/hierarchy3" loCatId="list" qsTypeId="urn:microsoft.com/office/officeart/2005/8/quickstyle/3d7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FF92474-F9E4-491A-A59D-36D2AE6455B5}">
      <dgm:prSet phldrT="[Текст]" custT="1"/>
      <dgm:spPr/>
      <dgm:t>
        <a:bodyPr/>
        <a:lstStyle/>
        <a:p>
          <a:r>
            <a:rPr lang="ru-RU" sz="1200" b="1" smtClean="0">
              <a:latin typeface="Times New Roman" pitchFamily="18" charset="0"/>
              <a:cs typeface="Times New Roman" pitchFamily="18" charset="0"/>
            </a:rPr>
            <a:t>Дефицит (Расходы больше Доходов</a:t>
          </a:r>
          <a:r>
            <a:rPr lang="ru-RU" sz="1200" b="1" smtClean="0"/>
            <a:t>)</a:t>
          </a:r>
          <a:endParaRPr lang="ru-RU" sz="1200" b="1" dirty="0"/>
        </a:p>
      </dgm:t>
    </dgm:pt>
    <dgm:pt modelId="{E3918D21-DB8A-4BB8-ABBB-54691E0F0D5A}" type="parTrans" cxnId="{808BAF37-A26F-49A2-92B1-722250E53627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E96B85C9-97C4-4719-AEB3-DE13B382FBE0}" type="sibTrans" cxnId="{808BAF37-A26F-49A2-92B1-722250E53627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4E730C6D-CFE8-4F8D-B100-D5A8930A0D93}">
      <dgm:prSet phldrT="[Текст]"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остатки, взять в долг)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60EBED1A-3ABD-450E-B284-2F11AE70A1B5}" type="parTrans" cxnId="{56361E85-036F-41D9-AD77-1CB19EF06B07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2850A991-8D23-4942-94BD-326C3F35E376}" type="sibTrans" cxnId="{56361E85-036F-41D9-AD77-1CB19EF06B07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4B9DE740-DF11-488E-A303-857B62398F57}">
      <dgm:prSet phldrT="[Текст]"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Профицит (Доходы больше Расходов)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7005B47-3004-47DA-9F01-F6820CB462EC}" type="parTrans" cxnId="{41D46FC3-4239-40E0-A57A-D51D8B330255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CF198F51-5ED9-420F-B852-3FCA7980772F}" type="sibTrans" cxnId="{41D46FC3-4239-40E0-A57A-D51D8B330255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686AB966-B2E9-4A8B-BFD8-2764AFCC05A3}">
      <dgm:prSet phldrT="[Текст]" custT="1"/>
      <dgm:spPr/>
      <dgm:t>
        <a:bodyPr/>
        <a:lstStyle/>
        <a:p>
          <a:r>
            <a:rPr lang="ru-RU" sz="1200" b="1" smtClean="0">
              <a:latin typeface="Times New Roman" pitchFamily="18" charset="0"/>
              <a:cs typeface="Times New Roman" pitchFamily="18" charset="0"/>
            </a:rPr>
            <a:t>При превышении доходов над расходами принимается решение как их использовать (например, накапливать резервы, остатки, погашать долг)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9950AE81-2EED-4621-8777-595720B7B3D7}" type="parTrans" cxnId="{A9247DAF-9F66-4BCE-AA40-2055B2B90F0E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CD205431-0AD1-4E01-AB2B-C43165E93209}" type="sibTrans" cxnId="{A9247DAF-9F66-4BCE-AA40-2055B2B90F0E}">
      <dgm:prSet/>
      <dgm:spPr/>
      <dgm:t>
        <a:bodyPr/>
        <a:lstStyle/>
        <a:p>
          <a:endParaRPr lang="ru-RU" b="1">
            <a:solidFill>
              <a:srgbClr val="221E78"/>
            </a:solidFill>
          </a:endParaRPr>
        </a:p>
      </dgm:t>
    </dgm:pt>
    <dgm:pt modelId="{05BA4B64-6FA4-441C-BD23-AD4279D20B06}" type="pres">
      <dgm:prSet presAssocID="{5021F0D1-073B-4ED4-A169-AFF161D293A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72F509E-C808-4E48-8104-90135F3409B7}" type="pres">
      <dgm:prSet presAssocID="{8FF92474-F9E4-491A-A59D-36D2AE6455B5}" presName="root" presStyleCnt="0"/>
      <dgm:spPr/>
      <dgm:t>
        <a:bodyPr/>
        <a:lstStyle/>
        <a:p>
          <a:endParaRPr lang="ru-RU"/>
        </a:p>
      </dgm:t>
    </dgm:pt>
    <dgm:pt modelId="{7F3ACE97-997D-4E88-AFE5-5AE3647C9B92}" type="pres">
      <dgm:prSet presAssocID="{8FF92474-F9E4-491A-A59D-36D2AE6455B5}" presName="rootComposite" presStyleCnt="0"/>
      <dgm:spPr/>
      <dgm:t>
        <a:bodyPr/>
        <a:lstStyle/>
        <a:p>
          <a:endParaRPr lang="ru-RU"/>
        </a:p>
      </dgm:t>
    </dgm:pt>
    <dgm:pt modelId="{24FB21FB-D0FB-4517-9069-F8FF17E92FA1}" type="pres">
      <dgm:prSet presAssocID="{8FF92474-F9E4-491A-A59D-36D2AE6455B5}" presName="rootText" presStyleLbl="node1" presStyleIdx="0" presStyleCnt="2" custScaleX="140966"/>
      <dgm:spPr/>
      <dgm:t>
        <a:bodyPr/>
        <a:lstStyle/>
        <a:p>
          <a:endParaRPr lang="ru-RU"/>
        </a:p>
      </dgm:t>
    </dgm:pt>
    <dgm:pt modelId="{8E264832-AAB9-4377-B5FC-D801DF50CC82}" type="pres">
      <dgm:prSet presAssocID="{8FF92474-F9E4-491A-A59D-36D2AE6455B5}" presName="rootConnector" presStyleLbl="node1" presStyleIdx="0" presStyleCnt="2"/>
      <dgm:spPr/>
      <dgm:t>
        <a:bodyPr/>
        <a:lstStyle/>
        <a:p>
          <a:endParaRPr lang="ru-RU"/>
        </a:p>
      </dgm:t>
    </dgm:pt>
    <dgm:pt modelId="{1D31B488-235C-4489-A7F8-3AA15CD01B56}" type="pres">
      <dgm:prSet presAssocID="{8FF92474-F9E4-491A-A59D-36D2AE6455B5}" presName="childShape" presStyleCnt="0"/>
      <dgm:spPr/>
      <dgm:t>
        <a:bodyPr/>
        <a:lstStyle/>
        <a:p>
          <a:endParaRPr lang="ru-RU"/>
        </a:p>
      </dgm:t>
    </dgm:pt>
    <dgm:pt modelId="{94F17B00-5016-400F-BA1E-EAF27A40430D}" type="pres">
      <dgm:prSet presAssocID="{60EBED1A-3ABD-450E-B284-2F11AE70A1B5}" presName="Name13" presStyleLbl="parChTrans1D2" presStyleIdx="0" presStyleCnt="2"/>
      <dgm:spPr/>
      <dgm:t>
        <a:bodyPr/>
        <a:lstStyle/>
        <a:p>
          <a:endParaRPr lang="ru-RU"/>
        </a:p>
      </dgm:t>
    </dgm:pt>
    <dgm:pt modelId="{CF4A483E-3968-416D-9AF9-8250263BCA28}" type="pres">
      <dgm:prSet presAssocID="{4E730C6D-CFE8-4F8D-B100-D5A8930A0D93}" presName="childText" presStyleLbl="bgAcc1" presStyleIdx="0" presStyleCnt="2" custScaleX="245171" custScaleY="254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A5C77-6258-474B-8DC8-F7271BFC169C}" type="pres">
      <dgm:prSet presAssocID="{4B9DE740-DF11-488E-A303-857B62398F57}" presName="root" presStyleCnt="0"/>
      <dgm:spPr/>
      <dgm:t>
        <a:bodyPr/>
        <a:lstStyle/>
        <a:p>
          <a:endParaRPr lang="ru-RU"/>
        </a:p>
      </dgm:t>
    </dgm:pt>
    <dgm:pt modelId="{21B7D067-DA4D-4614-AD4D-4C172DCA966D}" type="pres">
      <dgm:prSet presAssocID="{4B9DE740-DF11-488E-A303-857B62398F57}" presName="rootComposite" presStyleCnt="0"/>
      <dgm:spPr/>
      <dgm:t>
        <a:bodyPr/>
        <a:lstStyle/>
        <a:p>
          <a:endParaRPr lang="ru-RU"/>
        </a:p>
      </dgm:t>
    </dgm:pt>
    <dgm:pt modelId="{04301066-C3AC-4A81-B843-2992D6C0F850}" type="pres">
      <dgm:prSet presAssocID="{4B9DE740-DF11-488E-A303-857B62398F57}" presName="rootText" presStyleLbl="node1" presStyleIdx="1" presStyleCnt="2" custScaleX="135755"/>
      <dgm:spPr/>
      <dgm:t>
        <a:bodyPr/>
        <a:lstStyle/>
        <a:p>
          <a:endParaRPr lang="ru-RU"/>
        </a:p>
      </dgm:t>
    </dgm:pt>
    <dgm:pt modelId="{DE8B22DF-6A95-4272-86C3-BD6722190A47}" type="pres">
      <dgm:prSet presAssocID="{4B9DE740-DF11-488E-A303-857B62398F57}" presName="rootConnector" presStyleLbl="node1" presStyleIdx="1" presStyleCnt="2"/>
      <dgm:spPr/>
      <dgm:t>
        <a:bodyPr/>
        <a:lstStyle/>
        <a:p>
          <a:endParaRPr lang="ru-RU"/>
        </a:p>
      </dgm:t>
    </dgm:pt>
    <dgm:pt modelId="{C099CEB6-3BC8-4C49-AEAF-2648922AFF25}" type="pres">
      <dgm:prSet presAssocID="{4B9DE740-DF11-488E-A303-857B62398F57}" presName="childShape" presStyleCnt="0"/>
      <dgm:spPr/>
      <dgm:t>
        <a:bodyPr/>
        <a:lstStyle/>
        <a:p>
          <a:endParaRPr lang="ru-RU"/>
        </a:p>
      </dgm:t>
    </dgm:pt>
    <dgm:pt modelId="{B9A34759-F54E-4111-8B40-EF480BB1194F}" type="pres">
      <dgm:prSet presAssocID="{9950AE81-2EED-4621-8777-595720B7B3D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5521023D-03D3-4D3B-B3C3-1DA16636A2C6}" type="pres">
      <dgm:prSet presAssocID="{686AB966-B2E9-4A8B-BFD8-2764AFCC05A3}" presName="childText" presStyleLbl="bgAcc1" presStyleIdx="1" presStyleCnt="2" custScaleX="242178" custScaleY="254884" custLinFactNeighborX="943" custLinFactNeighborY="-1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DC8EE9-AFEE-4D38-ABEC-83F578C831F1}" type="presOf" srcId="{4B9DE740-DF11-488E-A303-857B62398F57}" destId="{DE8B22DF-6A95-4272-86C3-BD6722190A47}" srcOrd="1" destOrd="0" presId="urn:microsoft.com/office/officeart/2005/8/layout/hierarchy3"/>
    <dgm:cxn modelId="{67C22073-76E1-42A4-97F9-9D24A3432A2E}" type="presOf" srcId="{4E730C6D-CFE8-4F8D-B100-D5A8930A0D93}" destId="{CF4A483E-3968-416D-9AF9-8250263BCA28}" srcOrd="0" destOrd="0" presId="urn:microsoft.com/office/officeart/2005/8/layout/hierarchy3"/>
    <dgm:cxn modelId="{27EC71C0-068F-48F4-99EF-D71359091989}" type="presOf" srcId="{4B9DE740-DF11-488E-A303-857B62398F57}" destId="{04301066-C3AC-4A81-B843-2992D6C0F850}" srcOrd="0" destOrd="0" presId="urn:microsoft.com/office/officeart/2005/8/layout/hierarchy3"/>
    <dgm:cxn modelId="{41D46FC3-4239-40E0-A57A-D51D8B330255}" srcId="{5021F0D1-073B-4ED4-A169-AFF161D293AC}" destId="{4B9DE740-DF11-488E-A303-857B62398F57}" srcOrd="1" destOrd="0" parTransId="{27005B47-3004-47DA-9F01-F6820CB462EC}" sibTransId="{CF198F51-5ED9-420F-B852-3FCA7980772F}"/>
    <dgm:cxn modelId="{1B02AA25-A253-45BD-BA6A-8DCA9AC8C936}" type="presOf" srcId="{60EBED1A-3ABD-450E-B284-2F11AE70A1B5}" destId="{94F17B00-5016-400F-BA1E-EAF27A40430D}" srcOrd="0" destOrd="0" presId="urn:microsoft.com/office/officeart/2005/8/layout/hierarchy3"/>
    <dgm:cxn modelId="{A9247DAF-9F66-4BCE-AA40-2055B2B90F0E}" srcId="{4B9DE740-DF11-488E-A303-857B62398F57}" destId="{686AB966-B2E9-4A8B-BFD8-2764AFCC05A3}" srcOrd="0" destOrd="0" parTransId="{9950AE81-2EED-4621-8777-595720B7B3D7}" sibTransId="{CD205431-0AD1-4E01-AB2B-C43165E93209}"/>
    <dgm:cxn modelId="{BFEADD6F-585E-4203-8ABD-AE8FF11A5C21}" type="presOf" srcId="{8FF92474-F9E4-491A-A59D-36D2AE6455B5}" destId="{8E264832-AAB9-4377-B5FC-D801DF50CC82}" srcOrd="1" destOrd="0" presId="urn:microsoft.com/office/officeart/2005/8/layout/hierarchy3"/>
    <dgm:cxn modelId="{AA0BD234-5044-4C10-8E23-864BB849A5DC}" type="presOf" srcId="{5021F0D1-073B-4ED4-A169-AFF161D293AC}" destId="{05BA4B64-6FA4-441C-BD23-AD4279D20B06}" srcOrd="0" destOrd="0" presId="urn:microsoft.com/office/officeart/2005/8/layout/hierarchy3"/>
    <dgm:cxn modelId="{56F0BEA0-3B2F-4C60-9442-122471FD4FE0}" type="presOf" srcId="{8FF92474-F9E4-491A-A59D-36D2AE6455B5}" destId="{24FB21FB-D0FB-4517-9069-F8FF17E92FA1}" srcOrd="0" destOrd="0" presId="urn:microsoft.com/office/officeart/2005/8/layout/hierarchy3"/>
    <dgm:cxn modelId="{C2C79EDB-5F9A-450C-AECA-EEB1EB115EC0}" type="presOf" srcId="{686AB966-B2E9-4A8B-BFD8-2764AFCC05A3}" destId="{5521023D-03D3-4D3B-B3C3-1DA16636A2C6}" srcOrd="0" destOrd="0" presId="urn:microsoft.com/office/officeart/2005/8/layout/hierarchy3"/>
    <dgm:cxn modelId="{56361E85-036F-41D9-AD77-1CB19EF06B07}" srcId="{8FF92474-F9E4-491A-A59D-36D2AE6455B5}" destId="{4E730C6D-CFE8-4F8D-B100-D5A8930A0D93}" srcOrd="0" destOrd="0" parTransId="{60EBED1A-3ABD-450E-B284-2F11AE70A1B5}" sibTransId="{2850A991-8D23-4942-94BD-326C3F35E376}"/>
    <dgm:cxn modelId="{808BAF37-A26F-49A2-92B1-722250E53627}" srcId="{5021F0D1-073B-4ED4-A169-AFF161D293AC}" destId="{8FF92474-F9E4-491A-A59D-36D2AE6455B5}" srcOrd="0" destOrd="0" parTransId="{E3918D21-DB8A-4BB8-ABBB-54691E0F0D5A}" sibTransId="{E96B85C9-97C4-4719-AEB3-DE13B382FBE0}"/>
    <dgm:cxn modelId="{2C8EE610-3D84-4F72-B48D-331B5F3ED09A}" type="presOf" srcId="{9950AE81-2EED-4621-8777-595720B7B3D7}" destId="{B9A34759-F54E-4111-8B40-EF480BB1194F}" srcOrd="0" destOrd="0" presId="urn:microsoft.com/office/officeart/2005/8/layout/hierarchy3"/>
    <dgm:cxn modelId="{BFAA1BF9-0A79-4F0B-8B3B-2802A039C6C4}" type="presParOf" srcId="{05BA4B64-6FA4-441C-BD23-AD4279D20B06}" destId="{072F509E-C808-4E48-8104-90135F3409B7}" srcOrd="0" destOrd="0" presId="urn:microsoft.com/office/officeart/2005/8/layout/hierarchy3"/>
    <dgm:cxn modelId="{9C33023F-1E9A-437B-BDB4-AFC60A4088DC}" type="presParOf" srcId="{072F509E-C808-4E48-8104-90135F3409B7}" destId="{7F3ACE97-997D-4E88-AFE5-5AE3647C9B92}" srcOrd="0" destOrd="0" presId="urn:microsoft.com/office/officeart/2005/8/layout/hierarchy3"/>
    <dgm:cxn modelId="{E7707627-D736-4419-AB1E-E6315F80E631}" type="presParOf" srcId="{7F3ACE97-997D-4E88-AFE5-5AE3647C9B92}" destId="{24FB21FB-D0FB-4517-9069-F8FF17E92FA1}" srcOrd="0" destOrd="0" presId="urn:microsoft.com/office/officeart/2005/8/layout/hierarchy3"/>
    <dgm:cxn modelId="{8ADBAFD8-4B65-47ED-AF4C-854B30D47829}" type="presParOf" srcId="{7F3ACE97-997D-4E88-AFE5-5AE3647C9B92}" destId="{8E264832-AAB9-4377-B5FC-D801DF50CC82}" srcOrd="1" destOrd="0" presId="urn:microsoft.com/office/officeart/2005/8/layout/hierarchy3"/>
    <dgm:cxn modelId="{F3826582-6F1E-40D3-925C-8918D2114D42}" type="presParOf" srcId="{072F509E-C808-4E48-8104-90135F3409B7}" destId="{1D31B488-235C-4489-A7F8-3AA15CD01B56}" srcOrd="1" destOrd="0" presId="urn:microsoft.com/office/officeart/2005/8/layout/hierarchy3"/>
    <dgm:cxn modelId="{9252EAD9-1C37-4675-97D0-771396171C0A}" type="presParOf" srcId="{1D31B488-235C-4489-A7F8-3AA15CD01B56}" destId="{94F17B00-5016-400F-BA1E-EAF27A40430D}" srcOrd="0" destOrd="0" presId="urn:microsoft.com/office/officeart/2005/8/layout/hierarchy3"/>
    <dgm:cxn modelId="{92DF91E7-582E-458A-B1C2-06F3C6487593}" type="presParOf" srcId="{1D31B488-235C-4489-A7F8-3AA15CD01B56}" destId="{CF4A483E-3968-416D-9AF9-8250263BCA28}" srcOrd="1" destOrd="0" presId="urn:microsoft.com/office/officeart/2005/8/layout/hierarchy3"/>
    <dgm:cxn modelId="{65F391B2-75A9-4FA8-9009-FEECC1348134}" type="presParOf" srcId="{05BA4B64-6FA4-441C-BD23-AD4279D20B06}" destId="{7C8A5C77-6258-474B-8DC8-F7271BFC169C}" srcOrd="1" destOrd="0" presId="urn:microsoft.com/office/officeart/2005/8/layout/hierarchy3"/>
    <dgm:cxn modelId="{00246B5E-36AF-493C-8C12-62ED5E3B057D}" type="presParOf" srcId="{7C8A5C77-6258-474B-8DC8-F7271BFC169C}" destId="{21B7D067-DA4D-4614-AD4D-4C172DCA966D}" srcOrd="0" destOrd="0" presId="urn:microsoft.com/office/officeart/2005/8/layout/hierarchy3"/>
    <dgm:cxn modelId="{310F3302-9146-48A1-AF4C-50A4351550FA}" type="presParOf" srcId="{21B7D067-DA4D-4614-AD4D-4C172DCA966D}" destId="{04301066-C3AC-4A81-B843-2992D6C0F850}" srcOrd="0" destOrd="0" presId="urn:microsoft.com/office/officeart/2005/8/layout/hierarchy3"/>
    <dgm:cxn modelId="{FFCF96BB-D219-4384-BA9D-1502DE5F4D1A}" type="presParOf" srcId="{21B7D067-DA4D-4614-AD4D-4C172DCA966D}" destId="{DE8B22DF-6A95-4272-86C3-BD6722190A47}" srcOrd="1" destOrd="0" presId="urn:microsoft.com/office/officeart/2005/8/layout/hierarchy3"/>
    <dgm:cxn modelId="{4BF13DD0-3EF0-4D87-B59F-094F5A8E3B72}" type="presParOf" srcId="{7C8A5C77-6258-474B-8DC8-F7271BFC169C}" destId="{C099CEB6-3BC8-4C49-AEAF-2648922AFF25}" srcOrd="1" destOrd="0" presId="urn:microsoft.com/office/officeart/2005/8/layout/hierarchy3"/>
    <dgm:cxn modelId="{F7743F2F-6D75-4A39-A5B9-25C9503522F9}" type="presParOf" srcId="{C099CEB6-3BC8-4C49-AEAF-2648922AFF25}" destId="{B9A34759-F54E-4111-8B40-EF480BB1194F}" srcOrd="0" destOrd="0" presId="urn:microsoft.com/office/officeart/2005/8/layout/hierarchy3"/>
    <dgm:cxn modelId="{793BA5F4-E2B1-4444-AC2B-1F1BBCB8BC76}" type="presParOf" srcId="{C099CEB6-3BC8-4C49-AEAF-2648922AFF25}" destId="{5521023D-03D3-4D3B-B3C3-1DA16636A2C6}" srcOrd="1" destOrd="0" presId="urn:microsoft.com/office/officeart/2005/8/layout/hierarchy3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7C5ABD-448F-42D7-A4E6-8CAA95EE389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B4AA6E-D534-42F9-A049-2D4EB55FEB87}">
      <dgm:prSet phldrT="[Текст]" custT="1"/>
      <dgm:spPr>
        <a:noFill/>
      </dgm:spPr>
      <dgm:t>
        <a:bodyPr/>
        <a:lstStyle/>
        <a:p>
          <a:pPr indent="457200" algn="just">
            <a:spcAft>
              <a:spcPts val="0"/>
            </a:spcAft>
          </a:pPr>
          <a:r>
            <a:rPr lang="ru-RU" alt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Доходы бюджетов формируются в соответствии с бюджетным законодательством Российской Федерации, законодательством о налогах и сборах и законодательством об иных обязательных платежах.</a:t>
          </a:r>
        </a:p>
        <a:p>
          <a:pPr indent="457200" algn="just">
            <a:spcAft>
              <a:spcPts val="0"/>
            </a:spcAft>
          </a:pPr>
          <a:r>
            <a:rPr lang="ru-RU" alt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Согласно ст. 41 Бюджетного кодекса РФ к доходам бюджетов относятся налоговые доходы, неналоговые доходы и безвозмездные поступления:</a:t>
          </a:r>
          <a:endParaRPr lang="ru-RU" sz="1200" dirty="0">
            <a:solidFill>
              <a:srgbClr val="14385C"/>
            </a:solidFill>
          </a:endParaRPr>
        </a:p>
      </dgm:t>
    </dgm:pt>
    <dgm:pt modelId="{0D6E7892-DC8A-4D25-899A-0B9D4B4F3979}" type="parTrans" cxnId="{8C27E4EA-F56F-41CC-9943-0A581058DC6D}">
      <dgm:prSet/>
      <dgm:spPr/>
      <dgm:t>
        <a:bodyPr/>
        <a:lstStyle/>
        <a:p>
          <a:endParaRPr lang="ru-RU" sz="1200"/>
        </a:p>
      </dgm:t>
    </dgm:pt>
    <dgm:pt modelId="{956E940F-0ABF-4B28-BC6D-681622F5453F}" type="sibTrans" cxnId="{8C27E4EA-F56F-41CC-9943-0A581058DC6D}">
      <dgm:prSet/>
      <dgm:spPr/>
      <dgm:t>
        <a:bodyPr/>
        <a:lstStyle/>
        <a:p>
          <a:endParaRPr lang="ru-RU" sz="1200"/>
        </a:p>
      </dgm:t>
    </dgm:pt>
    <dgm:pt modelId="{C6DB66B5-72AD-4731-940A-A9A3E5C551F8}">
      <dgm:prSet phldrT="[Текст]" custT="1"/>
      <dgm:spPr>
        <a:noFill/>
      </dgm:spPr>
      <dgm:t>
        <a:bodyPr anchor="t"/>
        <a:lstStyle/>
        <a:p>
          <a:r>
            <a: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Налоговые доходы, зачисляемые в бюджет </a:t>
          </a:r>
          <a:r>
            <a:rPr lang="ru-RU" sz="1200" b="1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Аннинского городского поселения</a:t>
          </a:r>
          <a:endParaRPr lang="ru-RU" sz="1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*Налог на доходы физических лиц (НДФЛ);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ru-RU" sz="1200" b="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Акцизы на </a:t>
          </a:r>
          <a:r>
            <a:rPr lang="ru-RU" sz="1200" b="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нефтепродукты</a:t>
          </a:r>
          <a:r>
            <a:rPr lang="ru-RU" sz="120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ru-RU" sz="1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</a:t>
          </a:r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Единый сельскохозяйственный налог ЕСХН);</a:t>
          </a:r>
        </a:p>
        <a:p>
          <a:r>
            <a:rPr lang="ru-RU" sz="120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*Земельный налог</a:t>
          </a:r>
          <a:endParaRPr lang="ru-RU" sz="1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*Налог на имущество физических лиц</a:t>
          </a:r>
          <a:endParaRPr lang="ru-RU" sz="1200" b="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endParaRPr lang="ru-RU" sz="1200" dirty="0">
            <a:solidFill>
              <a:srgbClr val="14385C"/>
            </a:solidFill>
          </a:endParaRPr>
        </a:p>
      </dgm:t>
    </dgm:pt>
    <dgm:pt modelId="{A64A9E47-5D6D-4BFF-97B3-A7EE292FD838}" type="parTrans" cxnId="{20EB6312-9E0B-4C75-8D0D-C0A2838ECE98}">
      <dgm:prSet/>
      <dgm:spPr/>
      <dgm:t>
        <a:bodyPr/>
        <a:lstStyle/>
        <a:p>
          <a:endParaRPr lang="ru-RU" sz="1200"/>
        </a:p>
      </dgm:t>
    </dgm:pt>
    <dgm:pt modelId="{AD7FCEFD-F27C-44A1-BCD4-9C5959B5ECC9}" type="sibTrans" cxnId="{20EB6312-9E0B-4C75-8D0D-C0A2838ECE98}">
      <dgm:prSet/>
      <dgm:spPr/>
      <dgm:t>
        <a:bodyPr/>
        <a:lstStyle/>
        <a:p>
          <a:endParaRPr lang="ru-RU" sz="1200"/>
        </a:p>
      </dgm:t>
    </dgm:pt>
    <dgm:pt modelId="{0EBE792C-E87C-445D-852D-4DBA9E41D69F}">
      <dgm:prSet phldrT="[Текст]" custT="1"/>
      <dgm:spPr>
        <a:noFill/>
      </dgm:spPr>
      <dgm:t>
        <a:bodyPr anchor="t"/>
        <a:lstStyle/>
        <a:p>
          <a:r>
            <a: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Неналоговые доходы, зачисляемые в бюджет </a:t>
          </a:r>
          <a:r>
            <a:rPr lang="ru-RU" sz="1200" b="1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Аннинского городского поселения</a:t>
          </a:r>
          <a:endParaRPr lang="ru-RU" sz="1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*Доходы от использования имущества</a:t>
          </a:r>
          <a:r>
            <a:rPr lang="ru-RU" sz="120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;</a:t>
          </a:r>
          <a:endParaRPr lang="ru-RU" sz="1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*Доходы от оказания платных </a:t>
          </a:r>
          <a:r>
            <a:rPr lang="ru-RU" sz="1200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услуг;</a:t>
          </a:r>
          <a:endParaRPr lang="ru-RU" sz="1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*Доходы от продажи материальных и нематериальных активов;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*Штрафы, санкции,                 возмещение ущерба;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*Прочие неналоговые доходы</a:t>
          </a:r>
          <a:endParaRPr lang="ru-RU" sz="1200" dirty="0">
            <a:solidFill>
              <a:srgbClr val="14385C"/>
            </a:solidFill>
          </a:endParaRPr>
        </a:p>
      </dgm:t>
    </dgm:pt>
    <dgm:pt modelId="{1AEA61CD-D89E-4491-9B84-5B0F878461D3}" type="parTrans" cxnId="{5EE1F75D-8FE0-4F36-9A03-EA32EC4D9CCB}">
      <dgm:prSet/>
      <dgm:spPr/>
      <dgm:t>
        <a:bodyPr/>
        <a:lstStyle/>
        <a:p>
          <a:endParaRPr lang="ru-RU" sz="1200"/>
        </a:p>
      </dgm:t>
    </dgm:pt>
    <dgm:pt modelId="{3D34F6D8-7469-4488-A5F8-3126B6C09549}" type="sibTrans" cxnId="{5EE1F75D-8FE0-4F36-9A03-EA32EC4D9CCB}">
      <dgm:prSet/>
      <dgm:spPr/>
      <dgm:t>
        <a:bodyPr/>
        <a:lstStyle/>
        <a:p>
          <a:endParaRPr lang="ru-RU" sz="1200"/>
        </a:p>
      </dgm:t>
    </dgm:pt>
    <dgm:pt modelId="{9685A2ED-6EF6-46C9-8A87-3D790203B33B}">
      <dgm:prSet phldrT="[Текст]" custT="1"/>
      <dgm:spPr>
        <a:noFill/>
      </dgm:spPr>
      <dgm:t>
        <a:bodyPr anchor="t"/>
        <a:lstStyle/>
        <a:p>
          <a:r>
            <a: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Безвозмездные поступления, зачисляемые в бюджет </a:t>
          </a:r>
          <a:r>
            <a:rPr lang="ru-RU" sz="1200" b="1" dirty="0" smtClean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Аннинского городского поселения</a:t>
          </a:r>
          <a:endParaRPr lang="ru-RU" sz="1200" b="1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endParaRPr lang="ru-RU" sz="200" dirty="0">
            <a:solidFill>
              <a:srgbClr val="14385C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*Дотации;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*Субсидии;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*Субвенции;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*Иные межбюджетные трансферты;</a:t>
          </a:r>
        </a:p>
        <a:p>
          <a:r>
            <a:rPr lang="ru-RU" sz="1200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rPr>
            <a:t>*Прочие безвозмездные поступления (спонсорские поступления от организаций, граждан).</a:t>
          </a:r>
          <a:endParaRPr lang="ru-RU" sz="1200" dirty="0">
            <a:solidFill>
              <a:srgbClr val="14385C"/>
            </a:solidFill>
          </a:endParaRPr>
        </a:p>
      </dgm:t>
    </dgm:pt>
    <dgm:pt modelId="{FF1C4B99-13BA-4923-893F-DBFA6085E591}" type="parTrans" cxnId="{CF472626-AB55-4CA6-B86C-94554BD27D00}">
      <dgm:prSet/>
      <dgm:spPr/>
      <dgm:t>
        <a:bodyPr/>
        <a:lstStyle/>
        <a:p>
          <a:endParaRPr lang="ru-RU" sz="1200"/>
        </a:p>
      </dgm:t>
    </dgm:pt>
    <dgm:pt modelId="{D474557F-4A6A-4638-A605-50863FB267D8}" type="sibTrans" cxnId="{CF472626-AB55-4CA6-B86C-94554BD27D00}">
      <dgm:prSet/>
      <dgm:spPr/>
      <dgm:t>
        <a:bodyPr/>
        <a:lstStyle/>
        <a:p>
          <a:endParaRPr lang="ru-RU" sz="1200"/>
        </a:p>
      </dgm:t>
    </dgm:pt>
    <dgm:pt modelId="{497316F7-193B-400C-B9FA-BC0F9F005E82}" type="pres">
      <dgm:prSet presAssocID="{CF7C5ABD-448F-42D7-A4E6-8CAA95EE389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BA9986-DD90-421C-A6C2-4CA67724374B}" type="pres">
      <dgm:prSet presAssocID="{3BB4AA6E-D534-42F9-A049-2D4EB55FEB87}" presName="roof" presStyleLbl="dkBgShp" presStyleIdx="0" presStyleCnt="2" custScaleY="50547" custLinFactNeighborY="21754"/>
      <dgm:spPr/>
      <dgm:t>
        <a:bodyPr/>
        <a:lstStyle/>
        <a:p>
          <a:endParaRPr lang="ru-RU"/>
        </a:p>
      </dgm:t>
    </dgm:pt>
    <dgm:pt modelId="{22B89DC7-1C55-46F0-B90D-36BB7C5857D6}" type="pres">
      <dgm:prSet presAssocID="{3BB4AA6E-D534-42F9-A049-2D4EB55FEB87}" presName="pillars" presStyleCnt="0"/>
      <dgm:spPr/>
    </dgm:pt>
    <dgm:pt modelId="{0DC59AF5-D46B-40A3-A5D3-5FEB03F26330}" type="pres">
      <dgm:prSet presAssocID="{3BB4AA6E-D534-42F9-A049-2D4EB55FEB87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5554A8-1BC1-4534-B924-26C4448E9837}" type="pres">
      <dgm:prSet presAssocID="{0EBE792C-E87C-445D-852D-4DBA9E41D69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797BD-C994-4329-A103-F2BDC89C67CC}" type="pres">
      <dgm:prSet presAssocID="{9685A2ED-6EF6-46C9-8A87-3D790203B33B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D2BB6-5D8A-4DAF-BE5C-4B9B0D5B84E6}" type="pres">
      <dgm:prSet presAssocID="{3BB4AA6E-D534-42F9-A049-2D4EB55FEB87}" presName="base" presStyleLbl="dkBgShp" presStyleIdx="1" presStyleCnt="2" custFlipVert="1" custScaleY="72629"/>
      <dgm:spPr>
        <a:noFill/>
      </dgm:spPr>
    </dgm:pt>
  </dgm:ptLst>
  <dgm:cxnLst>
    <dgm:cxn modelId="{20EB6312-9E0B-4C75-8D0D-C0A2838ECE98}" srcId="{3BB4AA6E-D534-42F9-A049-2D4EB55FEB87}" destId="{C6DB66B5-72AD-4731-940A-A9A3E5C551F8}" srcOrd="0" destOrd="0" parTransId="{A64A9E47-5D6D-4BFF-97B3-A7EE292FD838}" sibTransId="{AD7FCEFD-F27C-44A1-BCD4-9C5959B5ECC9}"/>
    <dgm:cxn modelId="{7C4F74C8-67D7-4F9A-B72C-D1E7DFD17448}" type="presOf" srcId="{C6DB66B5-72AD-4731-940A-A9A3E5C551F8}" destId="{0DC59AF5-D46B-40A3-A5D3-5FEB03F26330}" srcOrd="0" destOrd="0" presId="urn:microsoft.com/office/officeart/2005/8/layout/hList3"/>
    <dgm:cxn modelId="{CF472626-AB55-4CA6-B86C-94554BD27D00}" srcId="{3BB4AA6E-D534-42F9-A049-2D4EB55FEB87}" destId="{9685A2ED-6EF6-46C9-8A87-3D790203B33B}" srcOrd="2" destOrd="0" parTransId="{FF1C4B99-13BA-4923-893F-DBFA6085E591}" sibTransId="{D474557F-4A6A-4638-A605-50863FB267D8}"/>
    <dgm:cxn modelId="{B1E83F25-D6AE-499D-B895-3E344EBE578B}" type="presOf" srcId="{3BB4AA6E-D534-42F9-A049-2D4EB55FEB87}" destId="{94BA9986-DD90-421C-A6C2-4CA67724374B}" srcOrd="0" destOrd="0" presId="urn:microsoft.com/office/officeart/2005/8/layout/hList3"/>
    <dgm:cxn modelId="{461EF091-E733-4FFA-AE09-F4E01728872A}" type="presOf" srcId="{9685A2ED-6EF6-46C9-8A87-3D790203B33B}" destId="{053797BD-C994-4329-A103-F2BDC89C67CC}" srcOrd="0" destOrd="0" presId="urn:microsoft.com/office/officeart/2005/8/layout/hList3"/>
    <dgm:cxn modelId="{8C27E4EA-F56F-41CC-9943-0A581058DC6D}" srcId="{CF7C5ABD-448F-42D7-A4E6-8CAA95EE389C}" destId="{3BB4AA6E-D534-42F9-A049-2D4EB55FEB87}" srcOrd="0" destOrd="0" parTransId="{0D6E7892-DC8A-4D25-899A-0B9D4B4F3979}" sibTransId="{956E940F-0ABF-4B28-BC6D-681622F5453F}"/>
    <dgm:cxn modelId="{2F847C52-D61F-4931-8199-00730358156E}" type="presOf" srcId="{0EBE792C-E87C-445D-852D-4DBA9E41D69F}" destId="{EF5554A8-1BC1-4534-B924-26C4448E9837}" srcOrd="0" destOrd="0" presId="urn:microsoft.com/office/officeart/2005/8/layout/hList3"/>
    <dgm:cxn modelId="{5EE1F75D-8FE0-4F36-9A03-EA32EC4D9CCB}" srcId="{3BB4AA6E-D534-42F9-A049-2D4EB55FEB87}" destId="{0EBE792C-E87C-445D-852D-4DBA9E41D69F}" srcOrd="1" destOrd="0" parTransId="{1AEA61CD-D89E-4491-9B84-5B0F878461D3}" sibTransId="{3D34F6D8-7469-4488-A5F8-3126B6C09549}"/>
    <dgm:cxn modelId="{3B219F29-4A66-4C15-BADC-97828FE1EFB1}" type="presOf" srcId="{CF7C5ABD-448F-42D7-A4E6-8CAA95EE389C}" destId="{497316F7-193B-400C-B9FA-BC0F9F005E82}" srcOrd="0" destOrd="0" presId="urn:microsoft.com/office/officeart/2005/8/layout/hList3"/>
    <dgm:cxn modelId="{FDA830FC-C764-4098-A5BF-3D4A2B5E9B29}" type="presParOf" srcId="{497316F7-193B-400C-B9FA-BC0F9F005E82}" destId="{94BA9986-DD90-421C-A6C2-4CA67724374B}" srcOrd="0" destOrd="0" presId="urn:microsoft.com/office/officeart/2005/8/layout/hList3"/>
    <dgm:cxn modelId="{5E57DBCB-3C2C-453A-9826-2B094699D90A}" type="presParOf" srcId="{497316F7-193B-400C-B9FA-BC0F9F005E82}" destId="{22B89DC7-1C55-46F0-B90D-36BB7C5857D6}" srcOrd="1" destOrd="0" presId="urn:microsoft.com/office/officeart/2005/8/layout/hList3"/>
    <dgm:cxn modelId="{F50F91D2-7E1F-4A3B-9EB7-C4FF07A7B472}" type="presParOf" srcId="{22B89DC7-1C55-46F0-B90D-36BB7C5857D6}" destId="{0DC59AF5-D46B-40A3-A5D3-5FEB03F26330}" srcOrd="0" destOrd="0" presId="urn:microsoft.com/office/officeart/2005/8/layout/hList3"/>
    <dgm:cxn modelId="{D9134EF2-137B-4565-961D-D1D7D2402F3C}" type="presParOf" srcId="{22B89DC7-1C55-46F0-B90D-36BB7C5857D6}" destId="{EF5554A8-1BC1-4534-B924-26C4448E9837}" srcOrd="1" destOrd="0" presId="urn:microsoft.com/office/officeart/2005/8/layout/hList3"/>
    <dgm:cxn modelId="{02163EC1-75C1-48D7-B6D4-25AFD3471FBF}" type="presParOf" srcId="{22B89DC7-1C55-46F0-B90D-36BB7C5857D6}" destId="{053797BD-C994-4329-A103-F2BDC89C67CC}" srcOrd="2" destOrd="0" presId="urn:microsoft.com/office/officeart/2005/8/layout/hList3"/>
    <dgm:cxn modelId="{286B9E73-EA5B-41D4-9C76-C61EB71BCF0C}" type="presParOf" srcId="{497316F7-193B-400C-B9FA-BC0F9F005E82}" destId="{360D2BB6-5D8A-4DAF-BE5C-4B9B0D5B84E6}" srcOrd="2" destOrd="0" presId="urn:microsoft.com/office/officeart/2005/8/layout/hList3"/>
  </dgm:cxnLst>
  <dgm:bg>
    <a:noFill/>
  </dgm:bg>
  <dgm:whole>
    <a:ln>
      <a:noFill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26815-AA3D-4022-836B-D9E7701168A2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C99E6-B687-428C-BE7C-3E3F28845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FE9FE-9951-420D-874A-0BE5F4A68CEA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1AC8-5425-4E2F-AF9A-398A31DA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F4B8E-04FB-4D73-9747-75ACA02FCE23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07A7F-2990-4578-9735-4B07A8EE2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576D2-89BD-468C-A6AC-049A68E40806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1E6B7-88C9-400C-8475-19CAE270B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B7F74-DD24-46E8-ADE6-2FE2012E3043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85CF1-30C4-42FE-AD21-83E81B79F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33176-69A3-4C3D-AD76-0272970E17C7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E145-FDA8-446B-B2AD-E94B10684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232A0-A723-4664-B66D-65EDA6C512E1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99A75-BB5C-4E49-A15C-F4D122444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CBACF-1E6E-42CD-80EF-9012376D1D8A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B3AB-26D3-4561-96BD-29B5DDED6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2552-3275-42E4-8089-39168AE6CB38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EB4AF-BD6D-4669-B965-0A99C369D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7CDB8-6471-4C9F-B81B-988476162BDD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940A-2383-48BA-8DD2-FD3258A08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28337-B5E7-42D0-8CDF-0B6234AC4966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309E5-C215-4E68-8CEF-A89A07D84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3AB553-D6EE-417F-93E6-B976AB3E0524}" type="datetimeFigureOut">
              <a:rPr lang="ru-RU"/>
              <a:pPr>
                <a:defRPr/>
              </a:pPr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F88894-82A5-431C-932E-AE506D364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annag.anna@govvrn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9.gif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13" Type="http://schemas.openxmlformats.org/officeDocument/2006/relationships/diagramLayout" Target="../diagrams/layout8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12" Type="http://schemas.openxmlformats.org/officeDocument/2006/relationships/diagramData" Target="../diagrams/data8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11" Type="http://schemas.openxmlformats.org/officeDocument/2006/relationships/image" Target="../media/image11.emf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image" Target="../media/image10.emf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Relationship Id="rId1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52" name="TextBox 23"/>
          <p:cNvSpPr txBox="1">
            <a:spLocks noChangeArrowheads="1"/>
          </p:cNvSpPr>
          <p:nvPr/>
        </p:nvSpPr>
        <p:spPr bwMode="auto">
          <a:xfrm>
            <a:off x="357188" y="261938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221E78"/>
                </a:solidFill>
                <a:latin typeface="Calibri" pitchFamily="34" charset="0"/>
              </a:rPr>
              <a:t>АДМИНИСТРАЦИЯ  АННИНСКОГО ГОРОДСКОГО ПОСЕЛЕНИЯ АННИНСКОГО </a:t>
            </a:r>
          </a:p>
          <a:p>
            <a:pPr algn="ctr"/>
            <a:r>
              <a:rPr lang="ru-RU" sz="1400" b="1">
                <a:solidFill>
                  <a:srgbClr val="221E78"/>
                </a:solidFill>
                <a:latin typeface="Calibri" pitchFamily="34" charset="0"/>
              </a:rPr>
              <a:t>МУНИЦИПАЛЬНОГО РАЙОНА ВОРОНЕЖСКОЙ ОБЛАСТИ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4414" y="1142984"/>
            <a:ext cx="664373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</p:txBody>
      </p:sp>
      <p:pic>
        <p:nvPicPr>
          <p:cNvPr id="2054" name="Picture 31" descr="C:\Users\dohod5\Pictures\бюд 22\Рисунок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571625"/>
            <a:ext cx="5656263" cy="565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Box 26"/>
          <p:cNvSpPr txBox="1">
            <a:spLocks noChangeArrowheads="1"/>
          </p:cNvSpPr>
          <p:nvPr/>
        </p:nvSpPr>
        <p:spPr bwMode="auto">
          <a:xfrm>
            <a:off x="142875" y="1841500"/>
            <a:ext cx="8858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Совета народных депутатов Аннинского городского поселения  Аннинского </a:t>
            </a:r>
          </a:p>
          <a:p>
            <a:pPr algn="ctr"/>
            <a:r>
              <a:rPr lang="ru-RU" sz="1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№101 от 28.12.2024 года</a:t>
            </a:r>
            <a:endParaRPr lang="ru-RU" sz="1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 бюджете Аннинского городского поселения на 2025год и на плановый период 2026 и 2027 годов»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2056" name="TextBox 5"/>
          <p:cNvSpPr txBox="1">
            <a:spLocks noChangeArrowheads="1"/>
          </p:cNvSpPr>
          <p:nvPr/>
        </p:nvSpPr>
        <p:spPr bwMode="auto">
          <a:xfrm>
            <a:off x="1143000" y="6286500"/>
            <a:ext cx="6429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АННИНСКОЕ ГОРОДСКОЕ ПОСЕЛЕНИЕ, 2024</a:t>
            </a:r>
          </a:p>
        </p:txBody>
      </p:sp>
      <p:pic>
        <p:nvPicPr>
          <p:cNvPr id="2057" name="Picture 14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888" y="214313"/>
            <a:ext cx="574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81" descr="Потребительские кредиты наличными от 9,8% без страховок в Банке Ней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13" y="3071813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на 2025 год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571500" y="785813"/>
          <a:ext cx="8072522" cy="2372060"/>
        </p:xfrm>
        <a:graphic>
          <a:graphicData uri="http://schemas.openxmlformats.org/drawingml/2006/table">
            <a:tbl>
              <a:tblPr/>
              <a:tblGrid>
                <a:gridCol w="864913"/>
                <a:gridCol w="4961795"/>
                <a:gridCol w="998140"/>
                <a:gridCol w="1247674"/>
              </a:tblGrid>
              <a:tr h="216343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Раздел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сумма, тыс.руб.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Общегосударственные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вопросы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33454,7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403837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Национаьная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экономика 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72489,2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29,4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Жилищно-коммунальное хозяйство 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94290,8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Культура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39558,3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Социальная политика 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1450,0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Физическая культура и спорт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338454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Межбюджетные трансферты общего характера бюджетам  муниципальных образований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5447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2,2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0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Всего расходов</a:t>
                      </a:r>
                    </a:p>
                  </a:txBody>
                  <a:tcPr marL="34290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246721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/>
        </p:nvGraphicFramePr>
        <p:xfrm>
          <a:off x="571472" y="3143248"/>
          <a:ext cx="8072494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отношения на 2025 год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1500166" y="714356"/>
          <a:ext cx="6286544" cy="2786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6" name="Прямоугольник 31"/>
          <p:cNvSpPr>
            <a:spLocks noChangeArrowheads="1"/>
          </p:cNvSpPr>
          <p:nvPr/>
        </p:nvSpPr>
        <p:spPr bwMode="auto">
          <a:xfrm>
            <a:off x="928688" y="3286125"/>
            <a:ext cx="76438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altLang="ru-RU" sz="140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Межбюджетные отношения -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/>
        </p:nvGraphicFramePr>
        <p:xfrm>
          <a:off x="642910" y="4000504"/>
          <a:ext cx="8286808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 долг Аннинского городского поселения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884329"/>
            <a:ext cx="8858312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briola" pitchFamily="82" charset="0"/>
                <a:cs typeface="Times New Roman" panose="02020603050405020304" pitchFamily="18" charset="0"/>
              </a:rPr>
              <a:t>Муниципальный долг </a:t>
            </a: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общая сумма задолженности муниципального образования по непогашенным долговым обязательствам и не выплаченным по ним процентам. Муниципальный долг полностью и без условий обеспечивается всем муниципальным имуществом, составляющим муниципальную казну (ст. 100 БК РФ). </a:t>
            </a:r>
          </a:p>
          <a:p>
            <a:pPr indent="457200" algn="just">
              <a:defRPr/>
            </a:pP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муниципального долга представляет собой группировку муниципальных долговых обязательств по: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ценным бумагам муниципального образования; </a:t>
            </a:r>
          </a:p>
          <a:p>
            <a:pPr marL="228600" indent="-228600" algn="just">
              <a:buFont typeface="+mj-lt"/>
              <a:buAutoNum type="arabicPeriod"/>
              <a:defRPr/>
            </a:pP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бюджетным кредитам, привлеченным в местный бюджет от других бюджетов; 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кредитам, полученным муниципальным образованием от кредитных организаций; 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гарантиям муниципального образования. </a:t>
            </a:r>
          </a:p>
          <a:p>
            <a:pPr indent="457200" algn="just">
              <a:defRPr/>
            </a:pPr>
            <a:r>
              <a:rPr lang="ru-RU" sz="1400" dirty="0">
                <a:solidFill>
                  <a:srgbClr val="1438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государственного долга муниципальный долг не может формироваться за счет привлечения кредитов иностранных банков и международных финансовых организаций.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87488" y="4044950"/>
          <a:ext cx="5857875" cy="155575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576497"/>
                <a:gridCol w="1281378"/>
              </a:tblGrid>
              <a:tr h="48045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solidFill>
                            <a:srgbClr val="14385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долгового обязательства</a:t>
                      </a: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14385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Сумма, тыс. руб.</a:t>
                      </a:r>
                    </a:p>
                  </a:txBody>
                  <a:tcPr marT="45711" marB="45711"/>
                </a:tc>
              </a:tr>
              <a:tr h="29742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14385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муниципальный долг, в том числе</a:t>
                      </a:r>
                      <a:endParaRPr lang="ru-RU" sz="1200" i="1" dirty="0">
                        <a:solidFill>
                          <a:srgbClr val="14385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14385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 </a:t>
                      </a:r>
                      <a:endParaRPr lang="ru-RU" sz="1200" dirty="0">
                        <a:solidFill>
                          <a:srgbClr val="14385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11" marB="45711"/>
                </a:tc>
              </a:tr>
              <a:tr h="29742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14385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</a:t>
                      </a:r>
                      <a:endParaRPr lang="ru-RU" sz="1200" i="1" dirty="0">
                        <a:solidFill>
                          <a:srgbClr val="14385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14385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</a:t>
                      </a:r>
                      <a:endParaRPr lang="ru-RU" sz="1200" dirty="0">
                        <a:solidFill>
                          <a:srgbClr val="14385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11" marB="45711"/>
                </a:tc>
              </a:tr>
              <a:tr h="48045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14385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Отношение муниципального долга к налоговым и неналоговым доходам, %</a:t>
                      </a:r>
                      <a:endParaRPr lang="ru-RU" sz="1200" i="1" dirty="0">
                        <a:solidFill>
                          <a:srgbClr val="14385C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1" marB="45711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14385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</a:t>
                      </a:r>
                      <a:endParaRPr lang="ru-RU" sz="1200" dirty="0">
                        <a:solidFill>
                          <a:srgbClr val="14385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11" marB="45711"/>
                </a:tc>
              </a:tr>
            </a:tbl>
          </a:graphicData>
        </a:graphic>
      </p:graphicFrame>
      <p:sp>
        <p:nvSpPr>
          <p:cNvPr id="13337" name="TextBox 25"/>
          <p:cNvSpPr txBox="1">
            <a:spLocks noChangeArrowheads="1"/>
          </p:cNvSpPr>
          <p:nvPr/>
        </p:nvSpPr>
        <p:spPr bwMode="auto">
          <a:xfrm>
            <a:off x="1463675" y="3571875"/>
            <a:ext cx="5894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77933C"/>
                </a:solidFill>
                <a:latin typeface="Gabriola" pitchFamily="82" charset="0"/>
              </a:rPr>
              <a:t>Муниципальный долг </a:t>
            </a:r>
            <a:r>
              <a:rPr lang="ru-RU" altLang="ru-RU" sz="2400" b="1" u="sng">
                <a:solidFill>
                  <a:srgbClr val="77933C"/>
                </a:solidFill>
                <a:latin typeface="Gabriola" pitchFamily="82" charset="0"/>
              </a:rPr>
              <a:t>Аннинского городского </a:t>
            </a:r>
            <a:r>
              <a:rPr lang="ru-RU" altLang="ru-RU" sz="2400" b="1">
                <a:solidFill>
                  <a:srgbClr val="77933C"/>
                </a:solidFill>
                <a:latin typeface="Gabriola" pitchFamily="82" charset="0"/>
              </a:rPr>
              <a:t>поселения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Глоссарий</a:t>
            </a: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142875" y="3286125"/>
            <a:ext cx="8858250" cy="1785938"/>
          </a:xfrm>
          <a:prstGeom prst="rect">
            <a:avLst/>
          </a:prstGeom>
        </p:spPr>
        <p:txBody>
          <a:bodyPr/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расходов бюджета над его доходами.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1400" b="1" dirty="0">
                <a:solidFill>
                  <a:srgbClr val="B6386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средства,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поступающие от населения, организаций, учреждений в бюджет денежные средства в виде: - налогов; - неналоговых поступлений (пошлины, доходы от продажи имущества, штрафы и т.п.); - безвозмездных поступлений; - доходов от предпринимательской деятельности бюджетных организаций. Кредиты, доходы от выпуска ценных бумаг, полученные государством (органами местного самоуправления), не включаются в состав доходов.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142875" y="5214938"/>
            <a:ext cx="8858250" cy="2000250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выплачиваемые из бюджета денежные средства. 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Текущий финансовый год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котором осуществляется исполнение бюджета, составление и рассмотрение проекта бюджета на очередной финансовый год и плановый период.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бюджетного процесса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субъекты, осуществляющие деятельность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42875" y="714375"/>
            <a:ext cx="88582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орган государственной власти (местного самоуправления), орган управления государственным внебюджетным фондом, Центральный банк Российской Федерации, казенное учреждение, осуществляющий(ее): - контроль за правильностью исчисления, - полнотой и своевременностью уплаты, - начисление, - учет, - взыскание, - принятие решений о возврате (зачете) излишне уплаченных (взысканных) платежей, пеней и штрафов по ним, являющихся доходами бюджетов бюджетной системы РФ. 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фонд денежных средств, предназначенный для финансирования функций государства (федеральный и региональный уровень) и местного самоуправления (местный уровень). Представляет собой главный финансовый документ страны (региона, муниципалитета, поселения), утверждаемый органом законодательной власти соответствующего уровня управления. </a:t>
            </a:r>
          </a:p>
          <a:p>
            <a:pPr indent="457200"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</a:t>
            </a: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фонд денежных средств, предназначенный для финансирования функций, отнесенных к предметам ведения местного самоуправления. Основной финансовый документ муниципального образования, поселения на текущий финансовый год, принимаемый представительным органом местного самоуправления.</a:t>
            </a:r>
          </a:p>
          <a:p>
            <a:pPr marL="274320" indent="45720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1150" dirty="0">
              <a:solidFill>
                <a:schemeClr val="tx1">
                  <a:tint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45720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sz="1200" dirty="0">
              <a:solidFill>
                <a:schemeClr val="tx1">
                  <a:tint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42875" y="1071563"/>
            <a:ext cx="885825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cs typeface="+mn-cs"/>
              </a:rPr>
              <a:t>Глава администрации  Аннинского городского поселения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cs typeface="+mn-cs"/>
              </a:rPr>
              <a:t>Аннинского муниципального района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cs typeface="+mn-cs"/>
              </a:rPr>
              <a:t>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cs typeface="+mn-cs"/>
              </a:rPr>
              <a:t>Беляев Алексей Викторович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+mn-lt"/>
                <a:cs typeface="+mn-cs"/>
              </a:rPr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+mn-lt"/>
                <a:cs typeface="+mn-cs"/>
              </a:rPr>
              <a:t>График работы с 8-00 до 17-00,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+mn-lt"/>
                <a:cs typeface="+mn-cs"/>
              </a:rPr>
              <a:t>перерыв с 12-00 до 13-00.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+mn-lt"/>
                <a:cs typeface="+mn-cs"/>
              </a:rPr>
              <a:t>Адрес:  </a:t>
            </a:r>
            <a:r>
              <a:rPr lang="ru-RU" sz="1200" dirty="0">
                <a:solidFill>
                  <a:srgbClr val="002060"/>
                </a:solidFill>
              </a:rPr>
              <a:t>Воронежская область </a:t>
            </a:r>
            <a:r>
              <a:rPr lang="ru-RU" sz="1200" dirty="0" err="1">
                <a:solidFill>
                  <a:srgbClr val="002060"/>
                </a:solidFill>
              </a:rPr>
              <a:t>пгт.Анна</a:t>
            </a:r>
            <a:r>
              <a:rPr lang="ru-RU" sz="1200" dirty="0">
                <a:solidFill>
                  <a:srgbClr val="002060"/>
                </a:solidFill>
              </a:rPr>
              <a:t> 396250 </a:t>
            </a:r>
            <a:r>
              <a:rPr lang="ru-RU" sz="1200" dirty="0" err="1">
                <a:solidFill>
                  <a:srgbClr val="002060"/>
                </a:solidFill>
              </a:rPr>
              <a:t>пгт.Анна</a:t>
            </a:r>
            <a:r>
              <a:rPr lang="ru-RU" sz="1200" dirty="0">
                <a:solidFill>
                  <a:srgbClr val="002060"/>
                </a:solidFill>
              </a:rPr>
              <a:t>, ул. Ленина, 26</a:t>
            </a:r>
            <a:endParaRPr lang="ru-RU" sz="12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  <a:latin typeface="+mn-lt"/>
                <a:cs typeface="+mn-cs"/>
              </a:rPr>
              <a:t>Телефоны (факс) (</a:t>
            </a:r>
            <a:r>
              <a:rPr lang="ru-RU" sz="1200" dirty="0">
                <a:solidFill>
                  <a:srgbClr val="002060"/>
                </a:solidFill>
              </a:rPr>
              <a:t>8-47346-2-13-58</a:t>
            </a:r>
            <a:r>
              <a:rPr lang="ru-RU" sz="1200" b="1" i="1" dirty="0">
                <a:solidFill>
                  <a:srgbClr val="002060"/>
                </a:solidFill>
              </a:rPr>
              <a:t>)</a:t>
            </a:r>
            <a:endParaRPr lang="ru-RU" sz="1200" b="1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>
              <a:defRPr/>
            </a:pPr>
            <a:r>
              <a:rPr lang="ru-RU" sz="1200" b="1" dirty="0">
                <a:solidFill>
                  <a:srgbClr val="002060"/>
                </a:solidFill>
                <a:latin typeface="+mn-lt"/>
                <a:cs typeface="+mn-cs"/>
              </a:rPr>
              <a:t>Электронная почта: </a:t>
            </a:r>
            <a:r>
              <a:rPr lang="en-US" sz="1200" dirty="0"/>
              <a:t> </a:t>
            </a:r>
            <a:r>
              <a:rPr lang="en-US" sz="1200" dirty="0">
                <a:hlinkClick r:id="rId2"/>
              </a:rPr>
              <a:t>annag.anna@govvrn.ru</a:t>
            </a:r>
            <a:endParaRPr lang="en-US" sz="1200" dirty="0"/>
          </a:p>
          <a:p>
            <a:pPr algn="ctr">
              <a:defRPr/>
            </a:pPr>
            <a:r>
              <a:rPr lang="en-US" sz="1200" dirty="0"/>
              <a:t/>
            </a:r>
            <a:br>
              <a:rPr lang="en-US" sz="1200" dirty="0"/>
            </a:b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-285784" y="642918"/>
          <a:ext cx="9929882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бюджет для граждан?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9" name="Заголовок 12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Бюджетный процесс</a:t>
            </a:r>
          </a:p>
        </p:txBody>
      </p:sp>
      <p:sp>
        <p:nvSpPr>
          <p:cNvPr id="4102" name="TextBox 22"/>
          <p:cNvSpPr txBox="1">
            <a:spLocks noChangeArrowheads="1"/>
          </p:cNvSpPr>
          <p:nvPr/>
        </p:nvSpPr>
        <p:spPr bwMode="auto">
          <a:xfrm>
            <a:off x="285750" y="1071563"/>
            <a:ext cx="8643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altLang="ru-RU" sz="1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Бюджетный процесс </a:t>
            </a:r>
            <a:r>
              <a:rPr lang="ru-RU" altLang="ru-RU" sz="1200">
                <a:solidFill>
                  <a:srgbClr val="221E78"/>
                </a:solidFill>
                <a:latin typeface="Times New Roman" pitchFamily="18" charset="0"/>
                <a:cs typeface="Times New Roman" pitchFamily="18" charset="0"/>
              </a:rPr>
              <a:t>согласно статье 6 Бюджетного кодекса РФ — регламентируемая нормами права деятельность органов государственной власти, органов местного </a:t>
            </a:r>
            <a:r>
              <a:rPr lang="ru-RU" altLang="ru-RU" sz="1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самоуправления и участников бюджетного процесса по составлению и рассмотрению проектов бюджетов государственных </a:t>
            </a:r>
            <a:r>
              <a:rPr lang="ru-RU" altLang="ru-RU" sz="1200">
                <a:solidFill>
                  <a:srgbClr val="221E78"/>
                </a:solidFill>
                <a:latin typeface="Times New Roman" pitchFamily="18" charset="0"/>
                <a:cs typeface="Times New Roman" pitchFamily="18" charset="0"/>
              </a:rPr>
              <a:t>внебюджетных фондов, утверждению и исполнению бюджетов и бюджетов государственных внебюджетных фондов, а также по контролю за их исполнением</a:t>
            </a:r>
            <a:r>
              <a:rPr lang="ru-RU" altLang="ru-RU" sz="12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61" name="Схема 60"/>
          <p:cNvGraphicFramePr/>
          <p:nvPr/>
        </p:nvGraphicFramePr>
        <p:xfrm>
          <a:off x="285720" y="2049454"/>
          <a:ext cx="857256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3" name="Прямоугольник 62"/>
          <p:cNvSpPr/>
          <p:nvPr/>
        </p:nvSpPr>
        <p:spPr>
          <a:xfrm>
            <a:off x="214313" y="3906838"/>
            <a:ext cx="864393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– это этап бюджетного процесса, который начинается с момента утверждения решения о бюджете Аннинского муниципального района Воронежской области и продолжается в течение финансового года. Можно выделить следующие этапы этого процесса: </a:t>
            </a:r>
          </a:p>
          <a:p>
            <a:pPr indent="457200" algn="just">
              <a:buFontTx/>
              <a:buChar char="-"/>
              <a:defRPr/>
            </a:pP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по доходам 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обеспечении полного и своевременного поступления в бюджет налогов, сборов, доходов от использования имущества и других обязательных платежей, в соответствии с утвержденным планом мобилизации доходов.</a:t>
            </a:r>
          </a:p>
          <a:p>
            <a:pPr indent="457200" algn="just">
              <a:buFontTx/>
              <a:buChar char="-"/>
              <a:defRPr/>
            </a:pPr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по расходам 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последовательное финансирование мероприятий, предусмотренных решением о бюджете, в пределах утвержденных сумм с целью исполнения принятых муниципальным образованием расходных обязательств. Составление и утверждение отчета об исполнении бюджета является важной формой контроля за исполнением бюджета. </a:t>
            </a:r>
          </a:p>
          <a:p>
            <a:pPr indent="457200" algn="just"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составляется по всем основным показателям доходов и расходов в установленном порядке с необходимым анализом исполнения доходов и расходования средств. </a:t>
            </a:r>
          </a:p>
          <a:p>
            <a:pPr indent="457200" algn="just">
              <a:defRPr/>
            </a:pP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об исполнении бюджета предоставляется в Совет народных депутатов Аннинского муниципального района.</a:t>
            </a:r>
            <a:endParaRPr lang="ru-RU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Штриховая стрелка вправо 69"/>
          <p:cNvSpPr/>
          <p:nvPr/>
        </p:nvSpPr>
        <p:spPr>
          <a:xfrm>
            <a:off x="2214563" y="2978150"/>
            <a:ext cx="285750" cy="214313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Штриховая стрелка вправо 70"/>
          <p:cNvSpPr/>
          <p:nvPr/>
        </p:nvSpPr>
        <p:spPr>
          <a:xfrm>
            <a:off x="4429125" y="2978150"/>
            <a:ext cx="285750" cy="214313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Штриховая стрелка вправо 71"/>
          <p:cNvSpPr/>
          <p:nvPr/>
        </p:nvSpPr>
        <p:spPr>
          <a:xfrm>
            <a:off x="6643688" y="2978150"/>
            <a:ext cx="285750" cy="214313"/>
          </a:xfrm>
          <a:prstGeom prst="strip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771525" y="274638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71525" y="1600200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Заголовок 12"/>
          <p:cNvSpPr txBox="1">
            <a:spLocks/>
          </p:cNvSpPr>
          <p:nvPr/>
        </p:nvSpPr>
        <p:spPr>
          <a:xfrm>
            <a:off x="0" y="-142875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  <a:ea typeface="+mj-ea"/>
                <a:cs typeface="+mj-cs"/>
              </a:rPr>
              <a:t>Участие граждан в бюджетном процессе</a:t>
            </a:r>
          </a:p>
        </p:txBody>
      </p:sp>
      <p:sp>
        <p:nvSpPr>
          <p:cNvPr id="7" name="Выноска 2 6"/>
          <p:cNvSpPr/>
          <p:nvPr/>
        </p:nvSpPr>
        <p:spPr>
          <a:xfrm>
            <a:off x="2528888" y="4071938"/>
            <a:ext cx="5757862" cy="2214562"/>
          </a:xfrm>
          <a:prstGeom prst="borderCallout2">
            <a:avLst>
              <a:gd name="adj1" fmla="val -1631"/>
              <a:gd name="adj2" fmla="val 49749"/>
              <a:gd name="adj3" fmla="val -33722"/>
              <a:gd name="adj4" fmla="val 36845"/>
              <a:gd name="adj5" fmla="val -34131"/>
              <a:gd name="adj6" fmla="val 3677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8" name="TextBox 16"/>
          <p:cNvSpPr txBox="1">
            <a:spLocks noChangeArrowheads="1"/>
          </p:cNvSpPr>
          <p:nvPr/>
        </p:nvSpPr>
        <p:spPr bwMode="auto">
          <a:xfrm>
            <a:off x="3600450" y="4071938"/>
            <a:ext cx="30003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b="1">
                <a:solidFill>
                  <a:srgbClr val="221E78"/>
                </a:solidFill>
                <a:latin typeface="Calibri" pitchFamily="34" charset="0"/>
              </a:rPr>
              <a:t>УЧАСТИЕ ГРАЖДАН В ФОРМИРОВАНИИ И </a:t>
            </a:r>
          </a:p>
          <a:p>
            <a:pPr algn="ctr"/>
            <a:r>
              <a:rPr lang="ru-RU" sz="1000" b="1">
                <a:solidFill>
                  <a:srgbClr val="221E78"/>
                </a:solidFill>
                <a:latin typeface="Calibri" pitchFamily="34" charset="0"/>
              </a:rPr>
              <a:t>УТВЕРЖДЕНИИ БЮДЖЕТА:</a:t>
            </a:r>
          </a:p>
          <a:p>
            <a:pPr algn="ctr"/>
            <a:endParaRPr lang="ru-RU">
              <a:latin typeface="Calibri" pitchFamily="34" charset="0"/>
            </a:endParaRPr>
          </a:p>
        </p:txBody>
      </p:sp>
      <p:graphicFrame>
        <p:nvGraphicFramePr>
          <p:cNvPr id="9" name="Содержимое 5"/>
          <p:cNvGraphicFramePr>
            <a:graphicFrameLocks/>
          </p:cNvGraphicFramePr>
          <p:nvPr/>
        </p:nvGraphicFramePr>
        <p:xfrm>
          <a:off x="442943" y="1314425"/>
          <a:ext cx="8229600" cy="2757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Выноска 2 9"/>
          <p:cNvSpPr/>
          <p:nvPr/>
        </p:nvSpPr>
        <p:spPr>
          <a:xfrm>
            <a:off x="6600825" y="785813"/>
            <a:ext cx="1928813" cy="11430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3666"/>
              <a:gd name="adj6" fmla="val -4177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221E78"/>
                </a:solidFill>
              </a:rPr>
              <a:t>Получает социальные гарантии по предоставлению муниципальных услуг (образование, культура и спорт, социальные льготы)</a:t>
            </a:r>
          </a:p>
        </p:txBody>
      </p:sp>
      <p:sp>
        <p:nvSpPr>
          <p:cNvPr id="11" name="Выноска 2 10"/>
          <p:cNvSpPr/>
          <p:nvPr/>
        </p:nvSpPr>
        <p:spPr>
          <a:xfrm>
            <a:off x="457200" y="3357563"/>
            <a:ext cx="1857375" cy="1071562"/>
          </a:xfrm>
          <a:prstGeom prst="borderCallout2">
            <a:avLst>
              <a:gd name="adj1" fmla="val 29659"/>
              <a:gd name="adj2" fmla="val 104682"/>
              <a:gd name="adj3" fmla="val 29660"/>
              <a:gd name="adj4" fmla="val 119207"/>
              <a:gd name="adj5" fmla="val -64307"/>
              <a:gd name="adj6" fmla="val 15985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solidFill>
                <a:srgbClr val="221E78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>
                <a:solidFill>
                  <a:srgbClr val="221E78"/>
                </a:solidFill>
              </a:rPr>
              <a:t>Участвует в формировании доходной части бюджета  (уплата налогов и иных обязательных платежей</a:t>
            </a:r>
            <a:r>
              <a:rPr lang="ru-RU" sz="1050" b="1" dirty="0"/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2528902" y="4321951"/>
          <a:ext cx="3971924" cy="1893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133" name="TextBox 17"/>
          <p:cNvSpPr txBox="1">
            <a:spLocks noChangeArrowheads="1"/>
          </p:cNvSpPr>
          <p:nvPr/>
        </p:nvSpPr>
        <p:spPr bwMode="auto">
          <a:xfrm>
            <a:off x="5672138" y="5757863"/>
            <a:ext cx="27146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b="1">
                <a:solidFill>
                  <a:srgbClr val="221E78"/>
                </a:solidFill>
                <a:latin typeface="Calibri" pitchFamily="34" charset="0"/>
              </a:rPr>
              <a:t>Публичные обсуждения муниципальных </a:t>
            </a:r>
          </a:p>
          <a:p>
            <a:pPr algn="ctr"/>
            <a:r>
              <a:rPr lang="ru-RU" sz="1000" b="1">
                <a:solidFill>
                  <a:srgbClr val="221E78"/>
                </a:solidFill>
                <a:latin typeface="Calibri" pitchFamily="34" charset="0"/>
              </a:rPr>
              <a:t>программ</a:t>
            </a:r>
          </a:p>
        </p:txBody>
      </p:sp>
      <p:pic>
        <p:nvPicPr>
          <p:cNvPr id="5134" name="Рисунок 18" descr="source.gi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91250" y="4027488"/>
            <a:ext cx="223837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884238" y="3646488"/>
            <a:ext cx="741997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151" name="TextBox 12"/>
          <p:cNvSpPr txBox="1">
            <a:spLocks noChangeArrowheads="1"/>
          </p:cNvSpPr>
          <p:nvPr/>
        </p:nvSpPr>
        <p:spPr bwMode="auto">
          <a:xfrm>
            <a:off x="1071563" y="3786188"/>
            <a:ext cx="70008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300" b="1">
                <a:solidFill>
                  <a:srgbClr val="B63868"/>
                </a:solidFill>
                <a:latin typeface="Times New Roman" pitchFamily="18" charset="0"/>
                <a:cs typeface="Times New Roman" pitchFamily="18" charset="0"/>
              </a:rPr>
              <a:t>Проект бюджета Аннинского городского поселения на 2025 год и на плановый период 2026 и 2027 годов сформирован в программном формате. Всего на данный момент в Аннинском городском поселении разработаны и утверждены 3 муниципальные программы</a:t>
            </a:r>
            <a:r>
              <a:rPr lang="ru-RU" sz="1300" b="1">
                <a:solidFill>
                  <a:srgbClr val="7C2647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9" name="Скругленный прямоугольник 8">
            <a:hlinkClick r:id="" action="ppaction://noaction"/>
          </p:cNvPr>
          <p:cNvSpPr/>
          <p:nvPr/>
        </p:nvSpPr>
        <p:spPr>
          <a:xfrm>
            <a:off x="1143000" y="4714875"/>
            <a:ext cx="7072313" cy="857250"/>
          </a:xfrm>
          <a:prstGeom prst="round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b="1" dirty="0">
              <a:solidFill>
                <a:srgbClr val="3366FF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rgbClr val="221E78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u="sng" dirty="0">
                <a:solidFill>
                  <a:srgbClr val="221E78"/>
                </a:solidFill>
                <a:latin typeface="Times New Roman" pitchFamily="18" charset="0"/>
              </a:rPr>
              <a:t>«Формирование современной городской среды на территории Аннинского городского поселения Аннинского муниципального района Воронежской области на 2018-2024 годы»;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u="sng" dirty="0">
                <a:solidFill>
                  <a:srgbClr val="221E78"/>
                </a:solidFill>
                <a:latin typeface="Times New Roman" pitchFamily="18" charset="0"/>
              </a:rPr>
              <a:t>«Развитие </a:t>
            </a:r>
            <a:r>
              <a:rPr lang="ru-RU" sz="1100" b="1" u="sng" dirty="0" err="1">
                <a:solidFill>
                  <a:srgbClr val="221E78"/>
                </a:solidFill>
                <a:latin typeface="Times New Roman" pitchFamily="18" charset="0"/>
              </a:rPr>
              <a:t>культурно-досуговой</a:t>
            </a:r>
            <a:r>
              <a:rPr lang="ru-RU" sz="1100" b="1" u="sng" dirty="0">
                <a:solidFill>
                  <a:srgbClr val="221E78"/>
                </a:solidFill>
                <a:latin typeface="Times New Roman" pitchFamily="18" charset="0"/>
              </a:rPr>
              <a:t> деятельности Аннинского городского поселения»</a:t>
            </a:r>
            <a:r>
              <a:rPr lang="ru-RU" sz="1100" b="1" dirty="0">
                <a:solidFill>
                  <a:srgbClr val="221E78"/>
                </a:solidFill>
                <a:latin typeface="Times New Roman" pitchFamily="18" charset="0"/>
              </a:rPr>
              <a:t>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221E78"/>
                </a:solidFill>
                <a:latin typeface="Times New Roman" pitchFamily="18" charset="0"/>
              </a:rPr>
              <a:t>«</a:t>
            </a:r>
            <a:r>
              <a:rPr lang="ru-RU" sz="1100" b="1" u="sng" dirty="0">
                <a:solidFill>
                  <a:srgbClr val="221E78"/>
                </a:solidFill>
                <a:latin typeface="Times New Roman" pitchFamily="18" charset="0"/>
              </a:rPr>
              <a:t>Развитие Аннинского городского поселения и управление финансами в поселении»</a:t>
            </a:r>
            <a:r>
              <a:rPr lang="ru-RU" sz="1100" b="1" dirty="0">
                <a:solidFill>
                  <a:srgbClr val="221E78"/>
                </a:solidFill>
                <a:latin typeface="Times New Roman" pitchFamily="18" charset="0"/>
              </a:rPr>
              <a:t>                                 </a:t>
            </a:r>
            <a:endParaRPr lang="ru-RU" sz="1050" b="1" dirty="0">
              <a:solidFill>
                <a:srgbClr val="221E78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13" name="Содержимое 7"/>
          <p:cNvGraphicFramePr>
            <a:graphicFrameLocks/>
          </p:cNvGraphicFramePr>
          <p:nvPr/>
        </p:nvGraphicFramePr>
        <p:xfrm>
          <a:off x="357158" y="928670"/>
          <a:ext cx="8501122" cy="2643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0" y="28575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95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бюджета Аннинского городского поселения основывается на: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(основные понятия бюджета)</a:t>
            </a:r>
          </a:p>
        </p:txBody>
      </p:sp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540364" y="729430"/>
          <a:ext cx="7715304" cy="2270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одержимое 16"/>
          <p:cNvGraphicFramePr>
            <a:graphicFrameLocks/>
          </p:cNvGraphicFramePr>
          <p:nvPr/>
        </p:nvGraphicFramePr>
        <p:xfrm>
          <a:off x="-428660" y="2971347"/>
          <a:ext cx="5898246" cy="3243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7177" name="Рисунок 14"/>
          <p:cNvPicPr>
            <a:picLocks noChangeAspect="1" noChangeArrowheads="1"/>
          </p:cNvPicPr>
          <p:nvPr/>
        </p:nvPicPr>
        <p:blipFill>
          <a:blip r:embed="rId10"/>
          <a:srcRect t="25940" b="17459"/>
          <a:stretch>
            <a:fillRect/>
          </a:stretch>
        </p:blipFill>
        <p:spPr bwMode="auto">
          <a:xfrm>
            <a:off x="4183063" y="3143250"/>
            <a:ext cx="792162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Рисунок 15"/>
          <p:cNvPicPr>
            <a:picLocks noChangeAspect="1" noChangeArrowheads="1"/>
          </p:cNvPicPr>
          <p:nvPr/>
        </p:nvPicPr>
        <p:blipFill>
          <a:blip r:embed="rId11"/>
          <a:srcRect t="24059" b="17294"/>
          <a:stretch>
            <a:fillRect/>
          </a:stretch>
        </p:blipFill>
        <p:spPr bwMode="auto">
          <a:xfrm>
            <a:off x="5016500" y="2786063"/>
            <a:ext cx="6667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Рисунок 16"/>
          <p:cNvPicPr>
            <a:picLocks noChangeAspect="1" noChangeArrowheads="1"/>
          </p:cNvPicPr>
          <p:nvPr/>
        </p:nvPicPr>
        <p:blipFill>
          <a:blip r:embed="rId10"/>
          <a:srcRect t="25938" b="17294"/>
          <a:stretch>
            <a:fillRect/>
          </a:stretch>
        </p:blipFill>
        <p:spPr bwMode="auto">
          <a:xfrm>
            <a:off x="6469063" y="2786063"/>
            <a:ext cx="6858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Рисунок 17"/>
          <p:cNvPicPr>
            <a:picLocks noChangeAspect="1" noChangeArrowheads="1"/>
          </p:cNvPicPr>
          <p:nvPr/>
        </p:nvPicPr>
        <p:blipFill>
          <a:blip r:embed="rId11"/>
          <a:srcRect t="24060" b="17461"/>
          <a:stretch>
            <a:fillRect/>
          </a:stretch>
        </p:blipFill>
        <p:spPr bwMode="auto">
          <a:xfrm>
            <a:off x="7183438" y="3254375"/>
            <a:ext cx="649287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968750" y="4000500"/>
            <a:ext cx="1230313" cy="258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Доходы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1875" y="4000500"/>
            <a:ext cx="1357313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Доходы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83125" y="4000500"/>
            <a:ext cx="1357313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Расходы</a:t>
            </a:r>
            <a:endParaRPr lang="en-US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26250" y="4000500"/>
            <a:ext cx="1357313" cy="285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3">
                    <a:lumMod val="50000"/>
                  </a:schemeClr>
                </a:solidFill>
              </a:rPr>
              <a:t>Расходы</a:t>
            </a:r>
            <a:endParaRPr lang="en-US" sz="1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7" name="Схема 16"/>
          <p:cNvGraphicFramePr/>
          <p:nvPr/>
        </p:nvGraphicFramePr>
        <p:xfrm>
          <a:off x="3469322" y="4214818"/>
          <a:ext cx="5621618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Аннинского городского поселения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214313" y="857250"/>
          <a:ext cx="8715436" cy="23421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78837"/>
                <a:gridCol w="1743094"/>
                <a:gridCol w="1670465"/>
                <a:gridCol w="1597835"/>
                <a:gridCol w="1525205"/>
              </a:tblGrid>
              <a:tr h="248794"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/>
                        <a:t>2024 год</a:t>
                      </a:r>
                      <a:endParaRPr lang="ru-RU" sz="1200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/>
                        <a:t>2025 год </a:t>
                      </a:r>
                      <a:endParaRPr lang="ru-RU" sz="1200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/>
                        <a:t>2026 год </a:t>
                      </a:r>
                      <a:endParaRPr lang="ru-RU" sz="1200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/>
                        <a:t>2027 год </a:t>
                      </a:r>
                      <a:endParaRPr lang="ru-RU" sz="1200" dirty="0"/>
                    </a:p>
                  </a:txBody>
                  <a:tcPr marL="88487" marR="88487"/>
                </a:tc>
              </a:tr>
              <a:tr h="248794"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rgbClr val="221E78"/>
                          </a:solidFill>
                        </a:rPr>
                        <a:t>ДОХОДЫ, всего</a:t>
                      </a:r>
                      <a:endParaRPr lang="ru-RU" sz="1200" b="1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360686,3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238261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171443,4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360848,1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879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221E78"/>
                          </a:solidFill>
                        </a:rPr>
                        <a:t>В</a:t>
                      </a:r>
                      <a:r>
                        <a:rPr lang="ru-RU" sz="1200" baseline="0" dirty="0" smtClean="0">
                          <a:solidFill>
                            <a:srgbClr val="221E78"/>
                          </a:solidFill>
                        </a:rPr>
                        <a:t> том числе</a:t>
                      </a:r>
                      <a:endParaRPr lang="ru-RU" sz="1200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 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344290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rgbClr val="221E78"/>
                          </a:solidFill>
                        </a:rPr>
                        <a:t>Налоговые и неналоговые </a:t>
                      </a:r>
                      <a:endParaRPr lang="ru-RU" sz="1200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i="0" u="none" strike="noStrike" dirty="0" smtClean="0">
                          <a:solidFill>
                            <a:srgbClr val="221E78"/>
                          </a:solidFill>
                          <a:latin typeface="Times New Roman"/>
                        </a:rPr>
                        <a:t>80318,1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84597,0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87769,0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93252,0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44290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rgbClr val="221E78"/>
                          </a:solidFill>
                        </a:rPr>
                        <a:t>Безвозмездные перечисления</a:t>
                      </a:r>
                      <a:endParaRPr lang="ru-RU" sz="1200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280368,2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153664,0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83674,4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267596,1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48794">
                <a:tc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rgbClr val="221E78"/>
                          </a:solidFill>
                        </a:rPr>
                        <a:t>РАСХОДЫ, всего</a:t>
                      </a:r>
                      <a:endParaRPr lang="ru-RU" sz="1200" b="1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367886,3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246721,0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171443,4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u="none" strike="noStrike" dirty="0" smtClean="0">
                          <a:solidFill>
                            <a:srgbClr val="221E78"/>
                          </a:solidFill>
                        </a:rPr>
                        <a:t>360848,1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2012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rgbClr val="221E78"/>
                          </a:solidFill>
                        </a:rPr>
                        <a:t>Дефицит </a:t>
                      </a:r>
                      <a:r>
                        <a:rPr kumimoji="0" lang="ru-RU" sz="1200" kern="1200" smtClean="0">
                          <a:solidFill>
                            <a:srgbClr val="221E78"/>
                          </a:solidFill>
                        </a:rPr>
                        <a:t>(-) /Профицит</a:t>
                      </a:r>
                      <a:r>
                        <a:rPr kumimoji="0" lang="ru-RU" sz="1200" kern="1200" dirty="0" smtClean="0">
                          <a:solidFill>
                            <a:srgbClr val="221E78"/>
                          </a:solidFill>
                        </a:rPr>
                        <a:t> (+)</a:t>
                      </a:r>
                      <a:endParaRPr lang="ru-RU" sz="1200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-7200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-8460,0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48794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rgbClr val="221E78"/>
                          </a:solidFill>
                        </a:rPr>
                        <a:t>Размер дефицита, %</a:t>
                      </a:r>
                      <a:endParaRPr lang="ru-RU" sz="1200" dirty="0">
                        <a:solidFill>
                          <a:srgbClr val="221E78"/>
                        </a:solidFill>
                      </a:endParaRPr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1,9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 smtClean="0">
                          <a:solidFill>
                            <a:srgbClr val="221E78"/>
                          </a:solidFill>
                        </a:rPr>
                        <a:t>3,4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solidFill>
                            <a:srgbClr val="221E78"/>
                          </a:solidFill>
                        </a:rPr>
                        <a:t>0,00</a:t>
                      </a:r>
                      <a:endParaRPr lang="ru-RU" sz="1200" b="1" i="0" u="none" strike="noStrike" dirty="0">
                        <a:solidFill>
                          <a:srgbClr val="221E78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Полилиния: фигура 7"/>
          <p:cNvSpPr/>
          <p:nvPr/>
        </p:nvSpPr>
        <p:spPr bwMode="auto">
          <a:xfrm>
            <a:off x="714375" y="5572125"/>
            <a:ext cx="1714500" cy="785813"/>
          </a:xfrm>
          <a:custGeom>
            <a:avLst/>
            <a:gdLst>
              <a:gd name="connsiteX0" fmla="*/ 0 w 1777674"/>
              <a:gd name="connsiteY0" fmla="*/ 63053 h 630533"/>
              <a:gd name="connsiteX1" fmla="*/ 63053 w 1777674"/>
              <a:gd name="connsiteY1" fmla="*/ 0 h 630533"/>
              <a:gd name="connsiteX2" fmla="*/ 1714621 w 1777674"/>
              <a:gd name="connsiteY2" fmla="*/ 0 h 630533"/>
              <a:gd name="connsiteX3" fmla="*/ 1777674 w 1777674"/>
              <a:gd name="connsiteY3" fmla="*/ 63053 h 630533"/>
              <a:gd name="connsiteX4" fmla="*/ 1777674 w 1777674"/>
              <a:gd name="connsiteY4" fmla="*/ 567480 h 630533"/>
              <a:gd name="connsiteX5" fmla="*/ 1714621 w 1777674"/>
              <a:gd name="connsiteY5" fmla="*/ 630533 h 630533"/>
              <a:gd name="connsiteX6" fmla="*/ 63053 w 1777674"/>
              <a:gd name="connsiteY6" fmla="*/ 630533 h 630533"/>
              <a:gd name="connsiteX7" fmla="*/ 0 w 1777674"/>
              <a:gd name="connsiteY7" fmla="*/ 567480 h 630533"/>
              <a:gd name="connsiteX8" fmla="*/ 0 w 1777674"/>
              <a:gd name="connsiteY8" fmla="*/ 63053 h 63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7674" h="630533">
                <a:moveTo>
                  <a:pt x="0" y="63053"/>
                </a:moveTo>
                <a:cubicBezTo>
                  <a:pt x="0" y="28230"/>
                  <a:pt x="28230" y="0"/>
                  <a:pt x="63053" y="0"/>
                </a:cubicBezTo>
                <a:lnTo>
                  <a:pt x="1714621" y="0"/>
                </a:lnTo>
                <a:cubicBezTo>
                  <a:pt x="1749444" y="0"/>
                  <a:pt x="1777674" y="28230"/>
                  <a:pt x="1777674" y="63053"/>
                </a:cubicBezTo>
                <a:lnTo>
                  <a:pt x="1777674" y="567480"/>
                </a:lnTo>
                <a:cubicBezTo>
                  <a:pt x="1777674" y="602303"/>
                  <a:pt x="1749444" y="630533"/>
                  <a:pt x="1714621" y="630533"/>
                </a:cubicBezTo>
                <a:lnTo>
                  <a:pt x="63053" y="630533"/>
                </a:lnTo>
                <a:cubicBezTo>
                  <a:pt x="28230" y="630533"/>
                  <a:pt x="0" y="602303"/>
                  <a:pt x="0" y="567480"/>
                </a:cubicBezTo>
                <a:lnTo>
                  <a:pt x="0" y="63053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1328" tIns="33708" rIns="41328" bIns="33708" spcCol="1270" anchor="ctr"/>
          <a:lstStyle/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(Расходы </a:t>
            </a:r>
            <a:r>
              <a:rPr lang="en-US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Доходов</a:t>
            </a:r>
            <a:r>
              <a:rPr lang="ru-RU" sz="1200" b="1" dirty="0">
                <a:solidFill>
                  <a:srgbClr val="14385C"/>
                </a:solidFill>
              </a:rPr>
              <a:t>)</a:t>
            </a:r>
          </a:p>
        </p:txBody>
      </p:sp>
      <p:sp>
        <p:nvSpPr>
          <p:cNvPr id="11" name="Полилиния: фигура 11"/>
          <p:cNvSpPr/>
          <p:nvPr/>
        </p:nvSpPr>
        <p:spPr bwMode="auto">
          <a:xfrm>
            <a:off x="4429125" y="5572125"/>
            <a:ext cx="2214563" cy="785813"/>
          </a:xfrm>
          <a:custGeom>
            <a:avLst/>
            <a:gdLst>
              <a:gd name="connsiteX0" fmla="*/ 0 w 1711960"/>
              <a:gd name="connsiteY0" fmla="*/ 63053 h 630533"/>
              <a:gd name="connsiteX1" fmla="*/ 63053 w 1711960"/>
              <a:gd name="connsiteY1" fmla="*/ 0 h 630533"/>
              <a:gd name="connsiteX2" fmla="*/ 1648907 w 1711960"/>
              <a:gd name="connsiteY2" fmla="*/ 0 h 630533"/>
              <a:gd name="connsiteX3" fmla="*/ 1711960 w 1711960"/>
              <a:gd name="connsiteY3" fmla="*/ 63053 h 630533"/>
              <a:gd name="connsiteX4" fmla="*/ 1711960 w 1711960"/>
              <a:gd name="connsiteY4" fmla="*/ 567480 h 630533"/>
              <a:gd name="connsiteX5" fmla="*/ 1648907 w 1711960"/>
              <a:gd name="connsiteY5" fmla="*/ 630533 h 630533"/>
              <a:gd name="connsiteX6" fmla="*/ 63053 w 1711960"/>
              <a:gd name="connsiteY6" fmla="*/ 630533 h 630533"/>
              <a:gd name="connsiteX7" fmla="*/ 0 w 1711960"/>
              <a:gd name="connsiteY7" fmla="*/ 567480 h 630533"/>
              <a:gd name="connsiteX8" fmla="*/ 0 w 1711960"/>
              <a:gd name="connsiteY8" fmla="*/ 63053 h 63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1960" h="630533">
                <a:moveTo>
                  <a:pt x="0" y="63053"/>
                </a:moveTo>
                <a:cubicBezTo>
                  <a:pt x="0" y="28230"/>
                  <a:pt x="28230" y="0"/>
                  <a:pt x="63053" y="0"/>
                </a:cubicBezTo>
                <a:lnTo>
                  <a:pt x="1648907" y="0"/>
                </a:lnTo>
                <a:cubicBezTo>
                  <a:pt x="1683730" y="0"/>
                  <a:pt x="1711960" y="28230"/>
                  <a:pt x="1711960" y="63053"/>
                </a:cubicBezTo>
                <a:lnTo>
                  <a:pt x="1711960" y="567480"/>
                </a:lnTo>
                <a:cubicBezTo>
                  <a:pt x="1711960" y="602303"/>
                  <a:pt x="1683730" y="630533"/>
                  <a:pt x="1648907" y="630533"/>
                </a:cubicBezTo>
                <a:lnTo>
                  <a:pt x="63053" y="630533"/>
                </a:lnTo>
                <a:cubicBezTo>
                  <a:pt x="28230" y="630533"/>
                  <a:pt x="0" y="602303"/>
                  <a:pt x="0" y="567480"/>
                </a:cubicBezTo>
                <a:lnTo>
                  <a:pt x="0" y="63053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1328" tIns="33708" rIns="41328" bIns="33708" spcCol="1270" anchor="ctr"/>
          <a:lstStyle/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Сбалансированный</a:t>
            </a:r>
            <a:endPara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(Расходы =</a:t>
            </a:r>
            <a:r>
              <a:rPr lang="ru-RU" sz="1200" b="1" dirty="0" smtClean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Доходам)</a:t>
            </a:r>
            <a:endPara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лилиния: фигура 7"/>
          <p:cNvSpPr/>
          <p:nvPr/>
        </p:nvSpPr>
        <p:spPr bwMode="auto">
          <a:xfrm>
            <a:off x="2714625" y="5572125"/>
            <a:ext cx="1714500" cy="785813"/>
          </a:xfrm>
          <a:custGeom>
            <a:avLst/>
            <a:gdLst>
              <a:gd name="connsiteX0" fmla="*/ 0 w 1777674"/>
              <a:gd name="connsiteY0" fmla="*/ 63053 h 630533"/>
              <a:gd name="connsiteX1" fmla="*/ 63053 w 1777674"/>
              <a:gd name="connsiteY1" fmla="*/ 0 h 630533"/>
              <a:gd name="connsiteX2" fmla="*/ 1714621 w 1777674"/>
              <a:gd name="connsiteY2" fmla="*/ 0 h 630533"/>
              <a:gd name="connsiteX3" fmla="*/ 1777674 w 1777674"/>
              <a:gd name="connsiteY3" fmla="*/ 63053 h 630533"/>
              <a:gd name="connsiteX4" fmla="*/ 1777674 w 1777674"/>
              <a:gd name="connsiteY4" fmla="*/ 567480 h 630533"/>
              <a:gd name="connsiteX5" fmla="*/ 1714621 w 1777674"/>
              <a:gd name="connsiteY5" fmla="*/ 630533 h 630533"/>
              <a:gd name="connsiteX6" fmla="*/ 63053 w 1777674"/>
              <a:gd name="connsiteY6" fmla="*/ 630533 h 630533"/>
              <a:gd name="connsiteX7" fmla="*/ 0 w 1777674"/>
              <a:gd name="connsiteY7" fmla="*/ 567480 h 630533"/>
              <a:gd name="connsiteX8" fmla="*/ 0 w 1777674"/>
              <a:gd name="connsiteY8" fmla="*/ 63053 h 63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77674" h="630533">
                <a:moveTo>
                  <a:pt x="0" y="63053"/>
                </a:moveTo>
                <a:cubicBezTo>
                  <a:pt x="0" y="28230"/>
                  <a:pt x="28230" y="0"/>
                  <a:pt x="63053" y="0"/>
                </a:cubicBezTo>
                <a:lnTo>
                  <a:pt x="1714621" y="0"/>
                </a:lnTo>
                <a:cubicBezTo>
                  <a:pt x="1749444" y="0"/>
                  <a:pt x="1777674" y="28230"/>
                  <a:pt x="1777674" y="63053"/>
                </a:cubicBezTo>
                <a:lnTo>
                  <a:pt x="1777674" y="567480"/>
                </a:lnTo>
                <a:cubicBezTo>
                  <a:pt x="1777674" y="602303"/>
                  <a:pt x="1749444" y="630533"/>
                  <a:pt x="1714621" y="630533"/>
                </a:cubicBezTo>
                <a:lnTo>
                  <a:pt x="63053" y="630533"/>
                </a:lnTo>
                <a:cubicBezTo>
                  <a:pt x="28230" y="630533"/>
                  <a:pt x="0" y="602303"/>
                  <a:pt x="0" y="567480"/>
                </a:cubicBezTo>
                <a:lnTo>
                  <a:pt x="0" y="63053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1328" tIns="33708" rIns="41328" bIns="33708" spcCol="1270" anchor="ctr"/>
          <a:lstStyle/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(Расходы </a:t>
            </a:r>
            <a:r>
              <a:rPr lang="en-US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Доходов</a:t>
            </a:r>
            <a:r>
              <a:rPr lang="ru-RU" sz="1200" b="1" dirty="0">
                <a:solidFill>
                  <a:srgbClr val="14385C"/>
                </a:solidFill>
              </a:rPr>
              <a:t>)</a:t>
            </a: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/>
        </p:nvGraphicFramePr>
        <p:xfrm>
          <a:off x="357158" y="3357562"/>
          <a:ext cx="8143932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олилиния: фигура 11"/>
          <p:cNvSpPr/>
          <p:nvPr/>
        </p:nvSpPr>
        <p:spPr bwMode="auto">
          <a:xfrm>
            <a:off x="6500841" y="5572145"/>
            <a:ext cx="2214563" cy="785813"/>
          </a:xfrm>
          <a:custGeom>
            <a:avLst/>
            <a:gdLst>
              <a:gd name="connsiteX0" fmla="*/ 0 w 1711960"/>
              <a:gd name="connsiteY0" fmla="*/ 63053 h 630533"/>
              <a:gd name="connsiteX1" fmla="*/ 63053 w 1711960"/>
              <a:gd name="connsiteY1" fmla="*/ 0 h 630533"/>
              <a:gd name="connsiteX2" fmla="*/ 1648907 w 1711960"/>
              <a:gd name="connsiteY2" fmla="*/ 0 h 630533"/>
              <a:gd name="connsiteX3" fmla="*/ 1711960 w 1711960"/>
              <a:gd name="connsiteY3" fmla="*/ 63053 h 630533"/>
              <a:gd name="connsiteX4" fmla="*/ 1711960 w 1711960"/>
              <a:gd name="connsiteY4" fmla="*/ 567480 h 630533"/>
              <a:gd name="connsiteX5" fmla="*/ 1648907 w 1711960"/>
              <a:gd name="connsiteY5" fmla="*/ 630533 h 630533"/>
              <a:gd name="connsiteX6" fmla="*/ 63053 w 1711960"/>
              <a:gd name="connsiteY6" fmla="*/ 630533 h 630533"/>
              <a:gd name="connsiteX7" fmla="*/ 0 w 1711960"/>
              <a:gd name="connsiteY7" fmla="*/ 567480 h 630533"/>
              <a:gd name="connsiteX8" fmla="*/ 0 w 1711960"/>
              <a:gd name="connsiteY8" fmla="*/ 63053 h 63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1960" h="630533">
                <a:moveTo>
                  <a:pt x="0" y="63053"/>
                </a:moveTo>
                <a:cubicBezTo>
                  <a:pt x="0" y="28230"/>
                  <a:pt x="28230" y="0"/>
                  <a:pt x="63053" y="0"/>
                </a:cubicBezTo>
                <a:lnTo>
                  <a:pt x="1648907" y="0"/>
                </a:lnTo>
                <a:cubicBezTo>
                  <a:pt x="1683730" y="0"/>
                  <a:pt x="1711960" y="28230"/>
                  <a:pt x="1711960" y="63053"/>
                </a:cubicBezTo>
                <a:lnTo>
                  <a:pt x="1711960" y="567480"/>
                </a:lnTo>
                <a:cubicBezTo>
                  <a:pt x="1711960" y="602303"/>
                  <a:pt x="1683730" y="630533"/>
                  <a:pt x="1648907" y="630533"/>
                </a:cubicBezTo>
                <a:lnTo>
                  <a:pt x="63053" y="630533"/>
                </a:lnTo>
                <a:cubicBezTo>
                  <a:pt x="28230" y="630533"/>
                  <a:pt x="0" y="602303"/>
                  <a:pt x="0" y="567480"/>
                </a:cubicBezTo>
                <a:lnTo>
                  <a:pt x="0" y="63053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1328" tIns="33708" rIns="41328" bIns="33708" spcCol="1270" anchor="ctr"/>
          <a:lstStyle/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Сбалансированный</a:t>
            </a:r>
            <a:endPara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53340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1200" b="1" dirty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(Расходы =</a:t>
            </a:r>
            <a:r>
              <a:rPr lang="ru-RU" sz="1200" b="1" dirty="0" smtClean="0">
                <a:solidFill>
                  <a:srgbClr val="14385C"/>
                </a:solidFill>
                <a:latin typeface="Times New Roman" pitchFamily="18" charset="0"/>
                <a:cs typeface="Times New Roman" pitchFamily="18" charset="0"/>
              </a:rPr>
              <a:t> Доходам)</a:t>
            </a:r>
            <a:endParaRPr lang="ru-RU" sz="1200" b="1" dirty="0">
              <a:solidFill>
                <a:srgbClr val="14385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69" y="71414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бюджета на 2025 год</a:t>
            </a:r>
          </a:p>
        </p:txBody>
      </p:sp>
      <p:graphicFrame>
        <p:nvGraphicFramePr>
          <p:cNvPr id="26" name="Схема 25"/>
          <p:cNvGraphicFramePr/>
          <p:nvPr/>
        </p:nvGraphicFramePr>
        <p:xfrm>
          <a:off x="142876" y="357166"/>
          <a:ext cx="8858280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669880" y="3429000"/>
          <a:ext cx="7831210" cy="326348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19125">
                  <a:extLst>
                    <a:ext uri="{9D8B030D-6E8A-4147-A177-3AD203B41FA5}"/>
                  </a:extLst>
                </a:gridCol>
                <a:gridCol w="4341359">
                  <a:extLst>
                    <a:ext uri="{9D8B030D-6E8A-4147-A177-3AD203B41FA5}"/>
                  </a:extLst>
                </a:gridCol>
                <a:gridCol w="868652">
                  <a:extLst>
                    <a:ext uri="{9D8B030D-6E8A-4147-A177-3AD203B41FA5}"/>
                  </a:extLst>
                </a:gridCol>
                <a:gridCol w="1802074">
                  <a:extLst>
                    <a:ext uri="{9D8B030D-6E8A-4147-A177-3AD203B41FA5}"/>
                  </a:extLst>
                </a:gridCol>
              </a:tblGrid>
              <a:tr h="1649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   п/п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033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1000" u="none" strike="noStrike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к общему объему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ДОХОДЫ, ВСЕГО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238261,0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84597,0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35,2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79974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428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82636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34,7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36233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791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 (акцизы)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9951</a:t>
                      </a: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33498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2124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32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sz="1000" b="0" i="0" u="none" strike="noStrike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1961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9063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1456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2349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  оказания платных услуг, прочие неналоговые доходы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505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en-US" sz="1000" u="none" strike="noStrike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42876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БЮДЖЕТОВ ДРУГИХ УРОВНЕЙ</a:t>
                      </a: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153664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64,5</a:t>
                      </a:r>
                      <a:endParaRPr lang="ru-RU" sz="1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825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2135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111706,3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46,9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39822,7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  <a:tr h="1649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en-US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082" marR="8082" marT="8082" marB="0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8" y="71438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0" y="214313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бюджета на 2025 год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/>
        </p:nvGraphicFramePr>
        <p:xfrm>
          <a:off x="357158" y="642918"/>
          <a:ext cx="8129616" cy="6024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1861</Words>
  <Application>Microsoft Office PowerPoint</Application>
  <PresentationFormat>Экран (4:3)</PresentationFormat>
  <Paragraphs>328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dohod5</dc:creator>
  <cp:lastModifiedBy>User</cp:lastModifiedBy>
  <cp:revision>122</cp:revision>
  <dcterms:created xsi:type="dcterms:W3CDTF">2023-03-23T11:17:26Z</dcterms:created>
  <dcterms:modified xsi:type="dcterms:W3CDTF">2025-03-12T07:21:01Z</dcterms:modified>
</cp:coreProperties>
</file>